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93" r:id="rId1"/>
    <p:sldMasterId id="2147484069" r:id="rId2"/>
    <p:sldMasterId id="2147484043" r:id="rId3"/>
  </p:sldMasterIdLst>
  <p:notesMasterIdLst>
    <p:notesMasterId r:id="rId12"/>
  </p:notesMasterIdLst>
  <p:handoutMasterIdLst>
    <p:handoutMasterId r:id="rId13"/>
  </p:handoutMasterIdLst>
  <p:sldIdLst>
    <p:sldId id="362" r:id="rId4"/>
    <p:sldId id="370" r:id="rId5"/>
    <p:sldId id="371" r:id="rId6"/>
    <p:sldId id="372" r:id="rId7"/>
    <p:sldId id="365" r:id="rId8"/>
    <p:sldId id="367" r:id="rId9"/>
    <p:sldId id="368" r:id="rId10"/>
    <p:sldId id="369" r:id="rId11"/>
  </p:sldIdLst>
  <p:sldSz cx="12192000" cy="6858000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D88"/>
    <a:srgbClr val="779346"/>
    <a:srgbClr val="FAF0DE"/>
    <a:srgbClr val="165B94"/>
    <a:srgbClr val="FDE9E6"/>
    <a:srgbClr val="C4DFF6"/>
    <a:srgbClr val="E0F2E7"/>
    <a:srgbClr val="185B95"/>
    <a:srgbClr val="FAB2A9"/>
    <a:srgbClr val="F89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034189-6BAF-47E5-99D4-69669C83EB0B}" v="11" dt="2025-01-08T11:22:17.0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9" autoAdjust="0"/>
    <p:restoredTop sz="96296" autoAdjust="0"/>
  </p:normalViewPr>
  <p:slideViewPr>
    <p:cSldViewPr snapToGrid="0" snapToObjects="1">
      <p:cViewPr varScale="1">
        <p:scale>
          <a:sx n="77" d="100"/>
          <a:sy n="77" d="100"/>
        </p:scale>
        <p:origin x="82" y="11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5188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798C6C9-0C95-2888-BD81-9F5108B91C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 dirty="0">
              <a:latin typeface="Tahoma" panose="020B060403050404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02B5AA-70B9-4DC2-FE66-0F0772E79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B9088F-7FAE-446C-9EA5-AFF8127D3699}" type="datetimeFigureOut">
              <a:rPr lang="fi-FI">
                <a:latin typeface="Tahoma" panose="020B0604030504040204" pitchFamily="34" charset="0"/>
              </a:rPr>
              <a:pPr>
                <a:defRPr/>
              </a:pPr>
              <a:t>8.1.2025</a:t>
            </a:fld>
            <a:endParaRPr lang="fi-FI" dirty="0">
              <a:latin typeface="Tahoma" panose="020B060403050404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258C96-42EC-DA42-435F-B2825E883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 dirty="0">
              <a:latin typeface="Tahoma" panose="020B060403050404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35A770-AD97-703A-A47F-F93099782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92539CA-AD3E-4720-911A-F634F75886A1}" type="slidenum">
              <a:rPr lang="fi-FI" altLang="fi-FI">
                <a:latin typeface="Tahoma" panose="020B0604030504040204" pitchFamily="34" charset="0"/>
              </a:rPr>
              <a:pPr/>
              <a:t>‹#›</a:t>
            </a:fld>
            <a:endParaRPr lang="fi-FI" altLang="fi-FI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6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FCC159-4341-C974-4954-2F23DA09E8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2D184-CA75-64D6-85F5-33B0EE9ACB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F3C3D8A-250F-4046-9D44-605A603DC31D}" type="datetimeFigureOut">
              <a:rPr lang="hr-HR" smtClean="0"/>
              <a:pPr>
                <a:defRPr/>
              </a:pPr>
              <a:t>8.1.2025.</a:t>
            </a:fld>
            <a:endParaRPr lang="hr-HR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AE8634E-927C-A68C-8115-FF3F6C0681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B4288D-8852-D9F0-96F8-B30798BF9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A004F-B912-9BBF-5636-F746B3D4DB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BAD4-5C30-2831-CC26-6927438A8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fld id="{401AC3AC-4520-4E4B-BB06-6526342D6FC6}" type="slidenum">
              <a:rPr lang="uk-UA" altLang="fi-FI" smtClean="0"/>
              <a:pPr/>
              <a:t>‹#›</a:t>
            </a:fld>
            <a:endParaRPr lang="uk-UA" alt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sz="1000" dirty="0"/>
              <a:t>Test 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1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65687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7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emf"/><Relationship Id="rId4" Type="http://schemas.openxmlformats.org/officeDocument/2006/relationships/image" Target="../media/image18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emf"/><Relationship Id="rId4" Type="http://schemas.openxmlformats.org/officeDocument/2006/relationships/image" Target="../media/image18.emf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7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AC06F15F-EE20-1239-50EF-2F7911763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0D2E349-AD54-D4A3-027F-C500CEF9647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440000"/>
            <a:ext cx="10750821" cy="4194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56FAD40-70D9-3727-54CA-8B7E4B641E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620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linen sisältö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63D7644-CA2A-3526-6857-7AB82FB26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0" y="720000"/>
            <a:ext cx="5040000" cy="576000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F404B4E-A101-8F4B-194A-5EF1D5868B7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56615" y="252413"/>
            <a:ext cx="5839385" cy="5380943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C9B3232E-DDBD-61D4-59D7-3B23858620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80000" y="1440000"/>
            <a:ext cx="5040000" cy="4194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796BAD7-BB7A-D9D1-58C3-C0D2DD2773D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361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paikk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B1254AF-9EBD-7897-B734-B4511FCDC8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0" y="720000"/>
            <a:ext cx="5040000" cy="576000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1A93E212-CB42-7D9D-A5E6-21055BD137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9238" y="252413"/>
            <a:ext cx="5846762" cy="5584825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C9B3232E-DDBD-61D4-59D7-3B23858620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80000" y="1440000"/>
            <a:ext cx="5040000" cy="4194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3A667C8-5135-E39C-B3C8-48FDD65F8EE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7041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0C519C61-A283-87E1-B3E2-B0717F8DAB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A38D80E0-11ED-73F7-9E31-DD9B4047D4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4192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FB2E6EB-BFBF-61E0-DF8C-55B4C3329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754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CBC66-CA1A-6D97-EBAF-C1076AC492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998" y="2342273"/>
            <a:ext cx="2667350" cy="3683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98F48-458A-A5A8-9EE2-10C62B0D57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8492" y="1801504"/>
            <a:ext cx="2211508" cy="2444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E5FB9-C997-0B21-B639-A4320B75F8E1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B40E0A-0316-6C28-7C92-77F467049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21FCB2-B93B-9C25-56A5-D33FE27D0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54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DE24D-CDD8-A451-8397-A0E2C7DE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691" y="3838156"/>
            <a:ext cx="4368154" cy="2334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0F804-B9A9-5DDB-6957-3EB97E946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059" y="760089"/>
            <a:ext cx="931880" cy="59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4D529-FDB4-2157-B7B0-E76B72C34F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122" y="1191893"/>
            <a:ext cx="1313816" cy="124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3B5CFA-764F-0D4B-6882-65032F2BEC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91183" y="685612"/>
            <a:ext cx="1118719" cy="7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7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0913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24DC2FB-9BE6-063C-0956-5BF483167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F279110B-D976-0514-AB82-9CCF633D0D7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440000"/>
            <a:ext cx="10756800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91E9E03-CC02-33D3-631E-773CE73AED8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9024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8279916-B7FC-0EB7-146B-7C8F4719B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361DD28F-2820-5B3D-8DC3-FDC322506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F279110B-D976-0514-AB82-9CCF633D0D7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440000"/>
            <a:ext cx="10764000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2FC0DC0-DFA6-7BD6-463E-2C5D47F402C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0591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8279916-B7FC-0EB7-146B-7C8F4719B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C4D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BFE756F8-53B6-2B2B-83DC-F353A2C0F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F279110B-D976-0514-AB82-9CCF633D0D7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440000"/>
            <a:ext cx="10764000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1E9E14-4093-31B1-06FC-B9819ED516D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788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F31164FF-D359-3F4E-FA82-11C8BBDF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413"/>
            <a:ext cx="11692350" cy="5584825"/>
          </a:xfrm>
          <a:prstGeom prst="rect">
            <a:avLst/>
          </a:prstGeom>
          <a:solidFill>
            <a:srgbClr val="E0F2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2AAFC60C-2E63-6BD1-5C15-09F3F8BF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0D2E349-AD54-D4A3-027F-C500CEF9647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440000"/>
            <a:ext cx="10749600" cy="4194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A4B2DD3-302A-1A60-4CCF-2E04EC3773B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061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8279916-B7FC-0EB7-146B-7C8F4719B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A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0ABD36E2-F7CF-9A67-29F5-59A2EA754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F279110B-D976-0514-AB82-9CCF633D0D7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440000"/>
            <a:ext cx="10764000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DB1DB3-7A83-4545-8363-D9A3BD94082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2377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8279916-B7FC-0EB7-146B-7C8F4719B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D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F35410E-BCD4-346E-8B28-A5051F39C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F279110B-D976-0514-AB82-9CCF633D0D7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440000"/>
            <a:ext cx="10764000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A2461FE-09FA-B49E-AECA-10813286FE9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1747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A1AB06C5-8D7D-4A37-3FAA-795034119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F279110B-D976-0514-AB82-9CCF633D0D7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440000"/>
            <a:ext cx="5257800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4C538E-01D2-6FD5-F964-C4C224681BA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17104" y="1440000"/>
            <a:ext cx="5257800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0A351E-CA36-80E0-2514-B3FFD2ADF9C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2049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ala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C37F7A4B-4E78-48B5-4286-CF56D1EAB8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7DDF220-85AE-7626-E326-C1D8DC3477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440000"/>
            <a:ext cx="5257800" cy="4093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/>
            </a:lvl1pPr>
          </a:lstStyle>
          <a:p>
            <a:endParaRPr lang="en-FI" dirty="0"/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F279110B-D976-0514-AB82-9CCF633D0D7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955345"/>
            <a:ext cx="5257800" cy="3784147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5BB6FF-5A65-BDB9-3F6B-D25CA483A3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16570" y="1440000"/>
            <a:ext cx="5258333" cy="4093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/>
            </a:lvl1pPr>
          </a:lstStyle>
          <a:p>
            <a:endParaRPr lang="en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4C538E-01D2-6FD5-F964-C4C224681BA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17104" y="1955345"/>
            <a:ext cx="5257800" cy="3784147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4D7E5EB-7A79-F56A-61C2-B85DAAEF2E3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3170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linen kuv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715" y="252257"/>
            <a:ext cx="7844400" cy="577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9D0D998F-7534-8D55-8841-36FF8E87D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7041600" cy="576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7" name="Tekstin paikkamerkki 9">
            <a:extLst>
              <a:ext uri="{FF2B5EF4-FFF2-40B4-BE49-F238E27FC236}">
                <a16:creationId xmlns:a16="http://schemas.microsoft.com/office/drawing/2014/main" id="{B4AAEC6E-3129-5E75-3741-ABF262F3B3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439999"/>
            <a:ext cx="7040000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39D3A404-5BD4-9CE8-5B56-81D2032C3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38400" y="251999"/>
            <a:ext cx="3501600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B44770A-4324-2962-C97D-5B391A6E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3394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linen kuv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715" y="252257"/>
            <a:ext cx="7844400" cy="5770800"/>
          </a:xfrm>
          <a:prstGeom prst="rect">
            <a:avLst/>
          </a:prstGeom>
          <a:solidFill>
            <a:srgbClr val="C4D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F1AECAF4-1C9A-78CC-2747-AF62D9279C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720000"/>
            <a:ext cx="7039999" cy="576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4" name="Tekstin paikkamerkki 9">
            <a:extLst>
              <a:ext uri="{FF2B5EF4-FFF2-40B4-BE49-F238E27FC236}">
                <a16:creationId xmlns:a16="http://schemas.microsoft.com/office/drawing/2014/main" id="{D8A94D30-C56B-7DE9-B576-D6608A5ACF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439999"/>
            <a:ext cx="7040000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39D3A404-5BD4-9CE8-5B56-81D2032C3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38400" y="251999"/>
            <a:ext cx="3501600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D9B68D-EE8C-3CF4-3888-03EFD14E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4961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linen kuv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715" y="252257"/>
            <a:ext cx="7844400" cy="5770800"/>
          </a:xfrm>
          <a:prstGeom prst="rect">
            <a:avLst/>
          </a:prstGeom>
          <a:solidFill>
            <a:srgbClr val="FA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120C04D-47EE-5CA8-58FD-0BCF9A444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7041600" cy="576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4" name="Tekstin paikkamerkki 9">
            <a:extLst>
              <a:ext uri="{FF2B5EF4-FFF2-40B4-BE49-F238E27FC236}">
                <a16:creationId xmlns:a16="http://schemas.microsoft.com/office/drawing/2014/main" id="{7E85026E-EC75-F809-2385-ECC66949A4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439999"/>
            <a:ext cx="7040000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39D3A404-5BD4-9CE8-5B56-81D2032C3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38400" y="251999"/>
            <a:ext cx="3501600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5C3C3D-1A2C-DB73-7144-00CC42B6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4260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linen kuva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715" y="252257"/>
            <a:ext cx="7844400" cy="5770800"/>
          </a:xfrm>
          <a:prstGeom prst="rect">
            <a:avLst/>
          </a:prstGeom>
          <a:solidFill>
            <a:srgbClr val="FD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C5521DDA-6E29-29E6-D607-354993D0E9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7041600" cy="576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4" name="Tekstin paikkamerkki 9">
            <a:extLst>
              <a:ext uri="{FF2B5EF4-FFF2-40B4-BE49-F238E27FC236}">
                <a16:creationId xmlns:a16="http://schemas.microsoft.com/office/drawing/2014/main" id="{2D970EBE-5C8B-6591-C236-B005636B3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439999"/>
            <a:ext cx="7040000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39D3A404-5BD4-9CE8-5B56-81D2032C3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38400" y="251999"/>
            <a:ext cx="3501600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FC3E4B-12C7-A163-B4E5-4E487106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0928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linen iso kuv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716" y="252257"/>
            <a:ext cx="3845153" cy="577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4D620B2C-4901-206B-A03C-727B695C9B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3099600" cy="900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21330381-7A0D-12E4-1CB5-A7F686A95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708098"/>
            <a:ext cx="3098000" cy="3959225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39D3A404-5BD4-9CE8-5B56-81D2032C3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8000" y="251998"/>
            <a:ext cx="7512000" cy="5769389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95E559-0EF6-B0E0-5552-32D490B3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2403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linen iso kuv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716" y="252257"/>
            <a:ext cx="3845153" cy="5770800"/>
          </a:xfrm>
          <a:prstGeom prst="rect">
            <a:avLst/>
          </a:prstGeom>
          <a:solidFill>
            <a:srgbClr val="C4D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A86CB61F-F04F-AA1C-7915-444A4A100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3099600" cy="900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7" name="Tekstin paikkamerkki 9">
            <a:extLst>
              <a:ext uri="{FF2B5EF4-FFF2-40B4-BE49-F238E27FC236}">
                <a16:creationId xmlns:a16="http://schemas.microsoft.com/office/drawing/2014/main" id="{A916C8C1-468A-F9BF-6B74-BEDF8AEC3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710000"/>
            <a:ext cx="3098000" cy="3959225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39D3A404-5BD4-9CE8-5B56-81D2032C3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8000" y="251999"/>
            <a:ext cx="7524000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9E0A4B7-766C-E0DE-79FF-34D9F5800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666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F31164FF-D359-3F4E-FA82-11C8BBDF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413"/>
            <a:ext cx="11692350" cy="5584825"/>
          </a:xfrm>
          <a:prstGeom prst="rect">
            <a:avLst/>
          </a:prstGeom>
          <a:solidFill>
            <a:srgbClr val="C4D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71B6FFA-48D8-4143-3975-658522920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0D2E349-AD54-D4A3-027F-C500CEF9647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440000"/>
            <a:ext cx="10749600" cy="4194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4445FE7-5959-9236-A8ED-443B2A6F463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Sisällön paikkamerkki 4">
            <a:extLst>
              <a:ext uri="{FF2B5EF4-FFF2-40B4-BE49-F238E27FC236}">
                <a16:creationId xmlns:a16="http://schemas.microsoft.com/office/drawing/2014/main" id="{45449077-5AD1-D1BD-526A-0DFC4881DB1C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20000" y="1440000"/>
            <a:ext cx="10749600" cy="4194000"/>
          </a:xfrm>
        </p:spPr>
        <p:txBody>
          <a:bodyPr/>
          <a:lstStyle/>
          <a:p>
            <a:r>
              <a:rPr lang="fi-FI" dirty="0"/>
              <a:t>Erilaisia ja värisiä aloituskuvia, kansia ja loppudioja ja tekstin asetteluja saa, kun painat dian päällä hiiren oikealla ja Asettelu​</a:t>
            </a:r>
          </a:p>
          <a:p>
            <a:r>
              <a:rPr lang="fi-FI" dirty="0"/>
              <a:t>Uusi dia tulee hiiren oikealla ja Uusia dia tai Monista dia​</a:t>
            </a:r>
          </a:p>
          <a:p>
            <a:r>
              <a:rPr lang="fi-FI" dirty="0"/>
              <a:t>Klikkaamalla työkaluriviltä Näytä -&gt; Dian perustyyli saat käyttöösi eriväriset kalvot sekä graafiset elementit​</a:t>
            </a:r>
          </a:p>
          <a:p>
            <a:r>
              <a:rPr lang="fi-FI" dirty="0"/>
              <a:t>Tallenna tämä tyhjä pohja käyttöösi!​</a:t>
            </a:r>
          </a:p>
          <a:p>
            <a:r>
              <a:rPr lang="fi-FI" dirty="0"/>
              <a:t>Nimeä oma esityksesi omalla nimellä, niin ei tallennu blanco-pohjan päälle​</a:t>
            </a:r>
          </a:p>
          <a:p>
            <a:r>
              <a:rPr lang="fi-FI" dirty="0"/>
              <a:t>Seuraavissa dioissa on asiaa, jota voi halutessaan käyttää ja jättää materiaaleihin.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5488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linen iso kuv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716" y="252257"/>
            <a:ext cx="3845153" cy="5770800"/>
          </a:xfrm>
          <a:prstGeom prst="rect">
            <a:avLst/>
          </a:prstGeom>
          <a:solidFill>
            <a:srgbClr val="FA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81ECB031-6A7D-EF95-93A2-43FF99353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3098000" cy="900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7" name="Tekstin paikkamerkki 9">
            <a:extLst>
              <a:ext uri="{FF2B5EF4-FFF2-40B4-BE49-F238E27FC236}">
                <a16:creationId xmlns:a16="http://schemas.microsoft.com/office/drawing/2014/main" id="{43A5BDA6-BE83-66EE-17F8-92BD72940C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710000"/>
            <a:ext cx="3098000" cy="3959225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39D3A404-5BD4-9CE8-5B56-81D2032C3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8000" y="251999"/>
            <a:ext cx="7524000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6A42A7F-61FF-9509-2D10-4AE23ADC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9795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linen iso kuva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716" y="252257"/>
            <a:ext cx="3845153" cy="5770800"/>
          </a:xfrm>
          <a:prstGeom prst="rect">
            <a:avLst/>
          </a:prstGeom>
          <a:solidFill>
            <a:srgbClr val="FD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7474C23C-CC49-2214-06F2-2666E7435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19998"/>
            <a:ext cx="3098000" cy="900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7" name="Tekstin paikkamerkki 9">
            <a:extLst>
              <a:ext uri="{FF2B5EF4-FFF2-40B4-BE49-F238E27FC236}">
                <a16:creationId xmlns:a16="http://schemas.microsoft.com/office/drawing/2014/main" id="{4EF41AF3-8810-B29C-9242-6B5F667B4A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710000"/>
            <a:ext cx="3098000" cy="3959225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39D3A404-5BD4-9CE8-5B56-81D2032C3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8000" y="251999"/>
            <a:ext cx="7524000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72096E8-3493-5E2D-6F15-C2E65B91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8857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linen sisältö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5407422-0C15-3EC6-F8E7-FDDB9B83C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5040000" cy="576000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BC55CB6-E0D7-DA96-4F0B-43F23D33DA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4" y="1440000"/>
            <a:ext cx="5039275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22887A1-F2FE-2A0F-636C-9EB05040E57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104966" y="252412"/>
            <a:ext cx="5839383" cy="5768975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0BEC969-41F4-33C7-270F-4E79825457D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7307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paikk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5407422-0C15-3EC6-F8E7-FDDB9B83C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5040000" cy="576000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22887A1-F2FE-2A0F-636C-9EB05040E57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20724" y="1440000"/>
            <a:ext cx="5039275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Kuvan paikkamerkki 7">
            <a:extLst>
              <a:ext uri="{FF2B5EF4-FFF2-40B4-BE49-F238E27FC236}">
                <a16:creationId xmlns:a16="http://schemas.microsoft.com/office/drawing/2014/main" id="{59822BB9-2EBC-5825-A46D-88BA41C489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4966" y="251999"/>
            <a:ext cx="5835033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EB5CE9BE-D040-CA31-5F62-07F774633C1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3520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linen sisältö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5407422-0C15-3EC6-F8E7-FDDB9B83C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0" y="720000"/>
            <a:ext cx="5040000" cy="576000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BEFC5941-E56D-8BE8-D1B1-9CB826BBBA7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252000" y="252412"/>
            <a:ext cx="5839383" cy="5768975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25D4E21-2BA6-F21C-620B-00C7CFFAB0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0174" y="1440000"/>
            <a:ext cx="5039825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3BF43790-F265-C237-5273-EA88CB5CA0A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79974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paikk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5407422-0C15-3EC6-F8E7-FDDB9B83C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0" y="720000"/>
            <a:ext cx="5040000" cy="576000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7" name="Kuvan paikkamerkki 7">
            <a:extLst>
              <a:ext uri="{FF2B5EF4-FFF2-40B4-BE49-F238E27FC236}">
                <a16:creationId xmlns:a16="http://schemas.microsoft.com/office/drawing/2014/main" id="{59822BB9-2EBC-5825-A46D-88BA41C489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000" y="251999"/>
            <a:ext cx="5835033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25D4E21-2BA6-F21C-620B-00C7CFFAB0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0174" y="1440000"/>
            <a:ext cx="5039825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3043547-FC31-A101-CF95-0EA2D194C51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045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BAD65E-6836-3FC9-B889-9F2ACE2F6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72E13A5-7870-921A-8C30-8F97CBBB1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60433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C7AEE582-6FFB-7BE6-B9EC-AC9EA934F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8930" y="2088000"/>
            <a:ext cx="5327009" cy="18000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8930" y="4157731"/>
            <a:ext cx="5327009" cy="7200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DE24D-CDD8-A451-8397-A0E2C7DE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691" y="3838156"/>
            <a:ext cx="4368154" cy="2334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0F804-B9A9-5DDB-6957-3EB97E946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059" y="760089"/>
            <a:ext cx="931880" cy="59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4D529-FDB4-2157-B7B0-E76B72C34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122" y="1191893"/>
            <a:ext cx="1313816" cy="124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3B5CFA-764F-0D4B-6882-65032F2BE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91183" y="685612"/>
            <a:ext cx="1118719" cy="7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06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B7E16EF3-1327-C220-DB9B-7AD2927F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8930" y="2088000"/>
            <a:ext cx="5327009" cy="18000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8930" y="4158000"/>
            <a:ext cx="5327009" cy="7200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92FE04-D190-D068-40B5-DF33AFECA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764861"/>
            <a:ext cx="3875784" cy="453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7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31E88609-4367-D81D-17FF-B5469B628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8930" y="2088000"/>
            <a:ext cx="5327009" cy="18000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8930" y="4158000"/>
            <a:ext cx="5327009" cy="7200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6D2B05-F817-DAB8-E0A8-905FC4EC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1585858"/>
            <a:ext cx="4572871" cy="4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8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F31164FF-D359-3F4E-FA82-11C8BBDF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413"/>
            <a:ext cx="11692350" cy="5584825"/>
          </a:xfrm>
          <a:prstGeom prst="rect">
            <a:avLst/>
          </a:prstGeom>
          <a:solidFill>
            <a:srgbClr val="FAF0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A0193E6-5A86-623F-104E-95FD4315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0D2E349-AD54-D4A3-027F-C500CEF9647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440000"/>
            <a:ext cx="10749600" cy="4194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DD50CDA-808C-735F-37BB-08E22F4CE51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236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2A8C0BD2-44BA-5225-1749-20D8A5B42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8930" y="2088000"/>
            <a:ext cx="5327009" cy="18000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8930" y="4158000"/>
            <a:ext cx="5327009" cy="7200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77214C-661C-4E0D-3CC8-94B1423C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061" y="1403457"/>
            <a:ext cx="3634878" cy="35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351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2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B063DCB7-0E64-4B2A-CA84-89C215F85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8930" y="2088000"/>
            <a:ext cx="5327009" cy="18000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8930" y="4157999"/>
            <a:ext cx="5327009" cy="7200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FAA95-09D7-2412-3C72-04FFC3085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8352" y="1318896"/>
            <a:ext cx="2190682" cy="470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6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2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E63FC227-6B28-AD9D-BAC5-F8C700B03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8930" y="2088000"/>
            <a:ext cx="5327009" cy="18000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8930" y="4157999"/>
            <a:ext cx="5327009" cy="7200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16BD0-F41E-FBB0-AC9B-8791CE269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264690" y="1279577"/>
            <a:ext cx="4651642" cy="522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57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uvall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>
            <a:extLst>
              <a:ext uri="{FF2B5EF4-FFF2-40B4-BE49-F238E27FC236}">
                <a16:creationId xmlns:a16="http://schemas.microsoft.com/office/drawing/2014/main" id="{A19D5105-9887-9984-B684-CFAD36754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4000" y="2088000"/>
            <a:ext cx="6120000" cy="18000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999" y="4158000"/>
            <a:ext cx="6120000" cy="72000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571A4680-166D-0495-ABB5-3D7DE039A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000" y="251999"/>
            <a:ext cx="4275313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437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uvall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>
            <a:extLst>
              <a:ext uri="{FF2B5EF4-FFF2-40B4-BE49-F238E27FC236}">
                <a16:creationId xmlns:a16="http://schemas.microsoft.com/office/drawing/2014/main" id="{A19D5105-9887-9984-B684-CFAD36754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4000" y="2088000"/>
            <a:ext cx="6120000" cy="18000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999" y="4158000"/>
            <a:ext cx="6120000" cy="72000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571A4680-166D-0495-ABB5-3D7DE039A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000" y="251999"/>
            <a:ext cx="4275313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13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uvall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>
            <a:extLst>
              <a:ext uri="{FF2B5EF4-FFF2-40B4-BE49-F238E27FC236}">
                <a16:creationId xmlns:a16="http://schemas.microsoft.com/office/drawing/2014/main" id="{A19D5105-9887-9984-B684-CFAD36754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4000" y="2088000"/>
            <a:ext cx="6120000" cy="18000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999" y="4158000"/>
            <a:ext cx="6120000" cy="72000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571A4680-166D-0495-ABB5-3D7DE039A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000" y="251999"/>
            <a:ext cx="4275313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2512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uvalla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>
            <a:extLst>
              <a:ext uri="{FF2B5EF4-FFF2-40B4-BE49-F238E27FC236}">
                <a16:creationId xmlns:a16="http://schemas.microsoft.com/office/drawing/2014/main" id="{A19D5105-9887-9984-B684-CFAD36754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4000" y="2088000"/>
            <a:ext cx="6120000" cy="18000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999" y="4158000"/>
            <a:ext cx="6120000" cy="72000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571A4680-166D-0495-ABB5-3D7DE039A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000" y="251999"/>
            <a:ext cx="4275313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904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A0A97A81-B0AA-4AEF-47DF-BBFA32FB6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FB1B8-927F-F127-ECC1-C5AA85D3F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898" y="4024737"/>
            <a:ext cx="2288002" cy="2000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9422" y="11864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0312" y="1763034"/>
            <a:ext cx="931880" cy="597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ACA3E3-6F5B-728F-1CC8-EA2498720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244" y="4024737"/>
            <a:ext cx="1333896" cy="2000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8076F0-97CC-C013-9838-52D3E59FE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62867" y="4642015"/>
            <a:ext cx="922377" cy="1383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9081" y="1107470"/>
            <a:ext cx="771954" cy="4995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2162160-C6D6-FEE7-EB38-764188ECEF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32495" y="1782000"/>
            <a:ext cx="5327009" cy="18000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väliotsikko tähän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E9FAB06-579E-997C-D507-3C7DE96A63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32495" y="3852000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A0B99A34-992B-6BC1-7E52-61AE6F8E0E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54019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EEC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47650-839D-64FC-8B9B-16DF3BE46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7155" r="4036"/>
          <a:stretch/>
        </p:blipFill>
        <p:spPr>
          <a:xfrm>
            <a:off x="8995605" y="251505"/>
            <a:ext cx="2944396" cy="20751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BDD096-AB7B-F0B2-4D84-F219EAC2C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880"/>
          <a:stretch/>
        </p:blipFill>
        <p:spPr>
          <a:xfrm>
            <a:off x="251998" y="2998309"/>
            <a:ext cx="4790548" cy="302727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7FCCCA3-CA4B-DCFB-9A01-49D4180F50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32495" y="1782000"/>
            <a:ext cx="5327009" cy="18000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väliotsikko tähän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6E6A915-51C2-4EBF-53BC-0B5DC7E3BA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32495" y="3851998"/>
            <a:ext cx="5327009" cy="720000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66DC960-97A7-BE48-93C8-2725144676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38313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1C39B2F4-A4F9-AEFD-8492-6A0B7FC6F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CBC66-CA1A-6D97-EBAF-C1076AC4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431"/>
          <a:stretch/>
        </p:blipFill>
        <p:spPr>
          <a:xfrm>
            <a:off x="254457" y="2338135"/>
            <a:ext cx="2469121" cy="3683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98F48-458A-A5A8-9EE2-10C62B0D5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8492" y="1801504"/>
            <a:ext cx="2211508" cy="244472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6B40E0A-0316-6C28-7C92-77F4670496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32495" y="1782000"/>
            <a:ext cx="5327009" cy="18000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väliotsikko tähän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21FCB2-B93B-9C25-56A5-D33FE27D0B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32495" y="3852000"/>
            <a:ext cx="5327009" cy="720000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3BAEED8-CA00-1B25-5F07-B72DC2ABE4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826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F31164FF-D359-3F4E-FA82-11C8BBDF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413"/>
            <a:ext cx="11692350" cy="5584825"/>
          </a:xfrm>
          <a:prstGeom prst="rect">
            <a:avLst/>
          </a:prstGeom>
          <a:solidFill>
            <a:srgbClr val="FD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EB22DF0-1F8B-07D2-040A-3E9395B78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0D2E349-AD54-D4A3-027F-C500CEF9647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440000"/>
            <a:ext cx="10749600" cy="4194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982B106-1142-22BF-85A4-9FAF38DC2AE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2292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28EC4286-E9F0-87E9-CB6E-76F24D2C2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FA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A6207-5E81-F1A0-6B3E-F89F3B56D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1176" y="4598369"/>
            <a:ext cx="2849355" cy="1522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610E5-A200-A1BA-A4EC-C15DEB105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55467" y="4336586"/>
            <a:ext cx="959123" cy="1687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6D852-2BC4-0F33-FF1B-E51262F71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8550" y="3991772"/>
            <a:ext cx="1155137" cy="2032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2E3957-660C-DC7A-618D-EFAE30220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8004" y="2027774"/>
            <a:ext cx="1202045" cy="770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D7284E-9009-94FE-E4C6-A86089410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951" y="1205856"/>
            <a:ext cx="2343386" cy="200593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9804798-D62B-8E22-EC07-CCDD631476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32495" y="1780670"/>
            <a:ext cx="5327009" cy="18000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väliotsikko tähän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7CCA334-D3FC-F093-4C53-33542CF680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32495" y="3852000"/>
            <a:ext cx="5327009" cy="720000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C59C175-42D2-1E7B-7A15-03F3DC00F5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0902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38C8A9EE-F0E3-10E8-0CE1-AEF61C4E9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05305" y="1253698"/>
            <a:ext cx="931880" cy="597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35642" y="582669"/>
            <a:ext cx="771954" cy="499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CE9531-13F5-CE7A-AB63-D35F6183F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11224" y="2359936"/>
            <a:ext cx="1706473" cy="3663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6C7433-4F2F-85A1-36D1-705393735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3372" y="3703525"/>
            <a:ext cx="771954" cy="4995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1CB3C6E-CE0D-98D7-A8E2-203BB6DD4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32495" y="1782000"/>
            <a:ext cx="5327009" cy="18000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väliotsikko tähän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ACA5602-4C8E-915C-95E3-E4888267E4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32495" y="3852000"/>
            <a:ext cx="5327009" cy="720000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F3D758E-9BA3-069F-3E34-5E52E3559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33611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5CFF265B-8A04-5D23-5FF9-EFA70B874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32495" y="1782000"/>
            <a:ext cx="5327009" cy="18000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väliotsikko tähän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32495" y="3852000"/>
            <a:ext cx="5327009" cy="720000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7ECFC-97EC-54E9-185A-D18DF274E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86BB6-53EA-FCE3-1767-AE3769891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312" y="2063366"/>
            <a:ext cx="931880" cy="597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9A5BB-D99E-D6AC-37DE-C8CAB0EE5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97900" y="70472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1712B-0295-77DE-0519-07B5387C3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15081" y="2692823"/>
            <a:ext cx="3266352" cy="3672409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8E303C0-F728-D7CF-FDEE-E51B181A6F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49587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sivu / lopet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>
            <a:extLst>
              <a:ext uri="{FF2B5EF4-FFF2-40B4-BE49-F238E27FC236}">
                <a16:creationId xmlns:a16="http://schemas.microsoft.com/office/drawing/2014/main" id="{901847E3-5C0C-6C03-18F3-627D130EB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593C4-8031-9BC9-7A08-9B0505125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9827" y="1304643"/>
            <a:ext cx="2878768" cy="4717333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955B0456-9B9C-7DEB-593E-549FFCF408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4000" y="1594800"/>
            <a:ext cx="6120000" cy="1836000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Lisää kiitosteksti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22B0150-01C3-6F76-970B-A23CF5CD31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4000" y="3672000"/>
            <a:ext cx="6120000" cy="108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yhteystiedot</a:t>
            </a:r>
          </a:p>
        </p:txBody>
      </p:sp>
    </p:spTree>
    <p:extLst>
      <p:ext uri="{BB962C8B-B14F-4D97-AF65-F5344CB8AC3E}">
        <p14:creationId xmlns:p14="http://schemas.microsoft.com/office/powerpoint/2010/main" val="21066858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sivu / 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>
            <a:extLst>
              <a:ext uri="{FF2B5EF4-FFF2-40B4-BE49-F238E27FC236}">
                <a16:creationId xmlns:a16="http://schemas.microsoft.com/office/drawing/2014/main" id="{9B853782-9F9B-5660-1E14-9063573D1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85A38-BDB2-E590-7C48-46A4C47E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85" y="714480"/>
            <a:ext cx="3832652" cy="5307496"/>
          </a:xfrm>
          <a:prstGeom prst="rect">
            <a:avLst/>
          </a:prstGeom>
        </p:spPr>
      </p:pic>
      <p:sp>
        <p:nvSpPr>
          <p:cNvPr id="4" name="Otsikko 4">
            <a:extLst>
              <a:ext uri="{FF2B5EF4-FFF2-40B4-BE49-F238E27FC236}">
                <a16:creationId xmlns:a16="http://schemas.microsoft.com/office/drawing/2014/main" id="{9DE2C061-3D0F-C107-EA1F-1F8E5AF3A7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4000" y="1594800"/>
            <a:ext cx="6120000" cy="1836000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Lisää kiitosteksti</a:t>
            </a:r>
          </a:p>
        </p:txBody>
      </p:sp>
      <p:sp>
        <p:nvSpPr>
          <p:cNvPr id="6" name="Tekstin paikkamerkki 6">
            <a:extLst>
              <a:ext uri="{FF2B5EF4-FFF2-40B4-BE49-F238E27FC236}">
                <a16:creationId xmlns:a16="http://schemas.microsoft.com/office/drawing/2014/main" id="{5DE7C147-FB63-F866-9AD3-764CE89F05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4000" y="3672000"/>
            <a:ext cx="6120000" cy="108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yhteystiedot</a:t>
            </a:r>
          </a:p>
        </p:txBody>
      </p:sp>
    </p:spTree>
    <p:extLst>
      <p:ext uri="{BB962C8B-B14F-4D97-AF65-F5344CB8AC3E}">
        <p14:creationId xmlns:p14="http://schemas.microsoft.com/office/powerpoint/2010/main" val="25083343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0" y="1"/>
            <a:ext cx="12192000" cy="61497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34151DF-2965-178C-EF4C-50D974624FD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8893CB-0579-DB36-99EF-35CE16428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739236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CBC66-CA1A-6D97-EBAF-C1076AC492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998" y="2342273"/>
            <a:ext cx="2667350" cy="3683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98F48-458A-A5A8-9EE2-10C62B0D57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8492" y="1801504"/>
            <a:ext cx="2211508" cy="2444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E5FB9-C997-0B21-B639-A4320B75F8E1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B40E0A-0316-6C28-7C92-77F467049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21FCB2-B93B-9C25-56A5-D33FE27D0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636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788300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304645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- 11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5227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24633CD5-2CE8-4065-5307-93439A4F9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56A56CF-8FE3-8F7F-55AB-E3658C3A9F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725" y="1440000"/>
            <a:ext cx="5326063" cy="4194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Sisällön paikkamerkki 5">
            <a:extLst>
              <a:ext uri="{FF2B5EF4-FFF2-40B4-BE49-F238E27FC236}">
                <a16:creationId xmlns:a16="http://schemas.microsoft.com/office/drawing/2014/main" id="{E2217E9E-8F22-AB2D-3907-6F711333FA3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5200" y="1440000"/>
            <a:ext cx="5326063" cy="4194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D7F3FA1-D708-AED3-F0BE-00857E2386E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85490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kalvo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EEC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47650-839D-64FC-8B9B-16DF3BE46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1775" y="251505"/>
            <a:ext cx="3068225" cy="2848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BDD096-AB7B-F0B2-4D84-F219EAC2C9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998" y="2998309"/>
            <a:ext cx="4833085" cy="30272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013EA2-3299-D5A3-15C6-76FA66974104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FCCCA3-CA4B-DCFB-9A01-49D4180F5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6E6A915-51C2-4EBF-53BC-0B5DC7E3B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402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25978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- 1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8FDF6FC-571E-DADF-BD17-E08A71AB2A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B05F65-97A7-4144-A2EA-58C9D9C1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749291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5E59BA-F57D-FB3E-592A-82C45765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18680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- 13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8BD0CF2-4E97-0EDF-853A-F7F9C9D01D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F10886-4D4D-1663-87DF-B6A58D6D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35731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FB1B8-927F-F127-ECC1-C5AA85D3F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898" y="4024737"/>
            <a:ext cx="2288002" cy="2000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9422" y="11864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0312" y="1763034"/>
            <a:ext cx="931880" cy="597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ACA3E3-6F5B-728F-1CC8-EA2498720A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244" y="4024737"/>
            <a:ext cx="1333896" cy="2000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8076F0-97CC-C013-9838-52D3E59FE8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62867" y="4642015"/>
            <a:ext cx="922377" cy="1383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9081" y="1107470"/>
            <a:ext cx="771954" cy="499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94E3DF-64F4-D933-DD0D-FBBCC9FB34EC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2162160-C6D6-FEE7-EB38-764188ECE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E9FAB06-579E-997C-D507-3C7DE96A6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6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ala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EEE38BAB-B386-4C31-2DE1-58A24FDCC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0B339C-D1A4-8B53-5061-7456A88F994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440000"/>
            <a:ext cx="5326063" cy="4093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56A56CF-8FE3-8F7F-55AB-E3658C3A9F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725" y="1926772"/>
            <a:ext cx="5326063" cy="3755686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45B06-0829-4AA4-1BCC-5C1FA1EDDC9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25200" y="1440000"/>
            <a:ext cx="5326063" cy="4093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Sisällön paikkamerkki 5">
            <a:extLst>
              <a:ext uri="{FF2B5EF4-FFF2-40B4-BE49-F238E27FC236}">
                <a16:creationId xmlns:a16="http://schemas.microsoft.com/office/drawing/2014/main" id="{E2217E9E-8F22-AB2D-3907-6F711333FA3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5200" y="1926772"/>
            <a:ext cx="5326063" cy="3755686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ACC8844-72F4-416B-480E-685CD180A03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029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linen sisältö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9CBA6753-AC2F-F93E-2C42-0E7F5C9CE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5040000" cy="576000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C9B3232E-DDBD-61D4-59D7-3B23858620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000" y="1439999"/>
            <a:ext cx="5040000" cy="4193357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F404B4E-A101-8F4B-194A-5EF1D5868B7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096000" y="252413"/>
            <a:ext cx="5848350" cy="5380943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CFC4E0D0-D0F4-0DFD-7034-5036AAE979C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712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paikk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18477C43-53FF-0603-0B98-EF535C584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5040000" cy="576000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C9B3232E-DDBD-61D4-59D7-3B23858620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000" y="1440000"/>
            <a:ext cx="5040000" cy="4194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DBA1F0D4-5106-2EF2-94CC-3987EBA7B0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52413"/>
            <a:ext cx="5848350" cy="5584825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95BEDE-56D8-75FC-B767-D0803F7AFB1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038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10.jpg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theme" Target="../theme/theme3.xml"/><Relationship Id="rId8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63068" cy="57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ots</a:t>
            </a:r>
            <a:r>
              <a:rPr lang="en-GB" dirty="0"/>
              <a:t>. </a:t>
            </a:r>
            <a:r>
              <a:rPr lang="en-GB" dirty="0" err="1"/>
              <a:t>perustyyl</a:t>
            </a:r>
            <a:r>
              <a:rPr lang="en-GB" dirty="0"/>
              <a:t>. </a:t>
            </a:r>
            <a:r>
              <a:rPr lang="en-GB" dirty="0" err="1"/>
              <a:t>napsautt</a:t>
            </a:r>
            <a:r>
              <a:rPr lang="en-GB" dirty="0"/>
              <a:t>.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10763068" cy="419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9B26E231-F98B-9C2E-A942-626D9BB3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5838130"/>
            <a:ext cx="11692350" cy="183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984B9F9C-A983-A121-9F6E-9D0CB6025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1999" y="6338686"/>
            <a:ext cx="1008000" cy="286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3F9B73A-4585-9B53-97FF-ADACB5BE8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9641559" y="6208193"/>
            <a:ext cx="1910981" cy="435800"/>
          </a:xfrm>
          <a:prstGeom prst="rect">
            <a:avLst/>
          </a:prstGeom>
        </p:spPr>
      </p:pic>
      <p:pic>
        <p:nvPicPr>
          <p:cNvPr id="12" name="Kuva 11" descr="Kuva, joka sisältää kohteen Fontti, Grafiikka, teksti, graafinen suunnittelu&#10;&#10;Kuvaus luotu automaattisesti">
            <a:extLst>
              <a:ext uri="{FF2B5EF4-FFF2-40B4-BE49-F238E27FC236}">
                <a16:creationId xmlns:a16="http://schemas.microsoft.com/office/drawing/2014/main" id="{DABC52FE-6FA6-BB5E-6E4C-F4C209CCA77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23796" y="5918748"/>
            <a:ext cx="1933621" cy="1014690"/>
          </a:xfrm>
          <a:prstGeom prst="rect">
            <a:avLst/>
          </a:prstGeom>
        </p:spPr>
      </p:pic>
      <p:pic>
        <p:nvPicPr>
          <p:cNvPr id="5" name="Picture 22">
            <a:extLst>
              <a:ext uri="{FF2B5EF4-FFF2-40B4-BE49-F238E27FC236}">
                <a16:creationId xmlns:a16="http://schemas.microsoft.com/office/drawing/2014/main" id="{86315409-1F27-95BA-7957-3046F9F2A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7768670" y="6163982"/>
            <a:ext cx="1782954" cy="48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126" r:id="rId2"/>
    <p:sldLayoutId id="2147484129" r:id="rId3"/>
    <p:sldLayoutId id="2147484128" r:id="rId4"/>
    <p:sldLayoutId id="2147484127" r:id="rId5"/>
    <p:sldLayoutId id="2147484057" r:id="rId6"/>
    <p:sldLayoutId id="2147484131" r:id="rId7"/>
    <p:sldLayoutId id="2147484122" r:id="rId8"/>
    <p:sldLayoutId id="2147484123" r:id="rId9"/>
    <p:sldLayoutId id="2147484124" r:id="rId10"/>
    <p:sldLayoutId id="2147484125" r:id="rId11"/>
    <p:sldLayoutId id="2147484130" r:id="rId12"/>
    <p:sldLayoutId id="2147484059" r:id="rId13"/>
    <p:sldLayoutId id="2147484145" r:id="rId14"/>
    <p:sldLayoutId id="2147484156" r:id="rId15"/>
    <p:sldLayoutId id="214748415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165B94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360363" indent="-1825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538163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898525" indent="-1825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57" userDrawn="1">
          <p15:clr>
            <a:srgbClr val="F26B43"/>
          </p15:clr>
        </p15:guide>
        <p15:guide id="4" pos="7524" userDrawn="1">
          <p15:clr>
            <a:srgbClr val="F26B43"/>
          </p15:clr>
        </p15:guide>
        <p15:guide id="5" orient="horz" pos="159" userDrawn="1">
          <p15:clr>
            <a:srgbClr val="F26B43"/>
          </p15:clr>
        </p15:guide>
        <p15:guide id="6" orient="horz" pos="3793" userDrawn="1">
          <p15:clr>
            <a:srgbClr val="F26B43"/>
          </p15:clr>
        </p15:guide>
        <p15:guide id="7" orient="horz" pos="367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4904" cy="57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ots</a:t>
            </a:r>
            <a:r>
              <a:rPr lang="en-GB" dirty="0"/>
              <a:t>. </a:t>
            </a:r>
            <a:r>
              <a:rPr lang="en-GB" dirty="0" err="1"/>
              <a:t>perustyyl</a:t>
            </a:r>
            <a:r>
              <a:rPr lang="en-GB" dirty="0"/>
              <a:t>. </a:t>
            </a:r>
            <a:r>
              <a:rPr lang="en-GB" dirty="0" err="1"/>
              <a:t>napsautt</a:t>
            </a:r>
            <a:r>
              <a:rPr lang="en-GB" dirty="0"/>
              <a:t>.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10754904" cy="43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19">
            <a:extLst>
              <a:ext uri="{FF2B5EF4-FFF2-40B4-BE49-F238E27FC236}">
                <a16:creationId xmlns:a16="http://schemas.microsoft.com/office/drawing/2014/main" id="{4E3DF300-597D-8D7C-2A5A-7B13DD4E9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1999" y="6338686"/>
            <a:ext cx="1008000" cy="286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3F9B73A-4585-9B53-97FF-ADACB5BE8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641559" y="6208193"/>
            <a:ext cx="1910981" cy="435800"/>
          </a:xfrm>
          <a:prstGeom prst="rect">
            <a:avLst/>
          </a:prstGeom>
        </p:spPr>
      </p:pic>
      <p:pic>
        <p:nvPicPr>
          <p:cNvPr id="5" name="Kuva 4" descr="Kuva, joka sisältää kohteen Fontti, teksti, Grafiikka, logo&#10;&#10;Kuvaus luotu automaattisesti">
            <a:extLst>
              <a:ext uri="{FF2B5EF4-FFF2-40B4-BE49-F238E27FC236}">
                <a16:creationId xmlns:a16="http://schemas.microsoft.com/office/drawing/2014/main" id="{3A06C756-EAAD-CE3E-17D3-49338BEF1862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7536549" y="6146561"/>
            <a:ext cx="1818894" cy="531458"/>
          </a:xfrm>
          <a:prstGeom prst="rect">
            <a:avLst/>
          </a:prstGeom>
        </p:spPr>
      </p:pic>
      <p:pic>
        <p:nvPicPr>
          <p:cNvPr id="7" name="Kuva 6" descr="Kuva, joka sisältää kohteen Fontti, Grafiikka, teksti, graafinen suunnittelu&#10;&#10;Kuvaus luotu automaattisesti">
            <a:extLst>
              <a:ext uri="{FF2B5EF4-FFF2-40B4-BE49-F238E27FC236}">
                <a16:creationId xmlns:a16="http://schemas.microsoft.com/office/drawing/2014/main" id="{C63D84DB-9850-A40D-C53C-049AD99120AC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23796" y="5918748"/>
            <a:ext cx="1933621" cy="101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9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132" r:id="rId2"/>
    <p:sldLayoutId id="2147484135" r:id="rId3"/>
    <p:sldLayoutId id="2147484133" r:id="rId4"/>
    <p:sldLayoutId id="2147484134" r:id="rId5"/>
    <p:sldLayoutId id="2147484136" r:id="rId6"/>
    <p:sldLayoutId id="2147484137" r:id="rId7"/>
    <p:sldLayoutId id="2147484118" r:id="rId8"/>
    <p:sldLayoutId id="2147484119" r:id="rId9"/>
    <p:sldLayoutId id="2147484120" r:id="rId10"/>
    <p:sldLayoutId id="2147484121" r:id="rId11"/>
    <p:sldLayoutId id="2147484087" r:id="rId12"/>
    <p:sldLayoutId id="2147484115" r:id="rId13"/>
    <p:sldLayoutId id="2147484116" r:id="rId14"/>
    <p:sldLayoutId id="2147484117" r:id="rId15"/>
    <p:sldLayoutId id="2147484141" r:id="rId16"/>
    <p:sldLayoutId id="2147484072" r:id="rId17"/>
    <p:sldLayoutId id="2147484139" r:id="rId18"/>
    <p:sldLayoutId id="2147484142" r:id="rId19"/>
    <p:sldLayoutId id="214748414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165B94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360363" indent="-1825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538163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898525" indent="-1825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57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7524" userDrawn="1">
          <p15:clr>
            <a:srgbClr val="F26B43"/>
          </p15:clr>
        </p15:guide>
        <p15:guide id="5" orient="horz" pos="159" userDrawn="1">
          <p15:clr>
            <a:srgbClr val="F26B43"/>
          </p15:clr>
        </p15:guide>
        <p15:guide id="6" orient="horz" pos="379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6800" cy="57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ots</a:t>
            </a:r>
            <a:r>
              <a:rPr lang="en-GB" dirty="0"/>
              <a:t>. </a:t>
            </a:r>
            <a:r>
              <a:rPr lang="en-GB" dirty="0" err="1"/>
              <a:t>perustyyl</a:t>
            </a:r>
            <a:r>
              <a:rPr lang="en-GB" dirty="0"/>
              <a:t>. </a:t>
            </a:r>
            <a:r>
              <a:rPr lang="en-GB" dirty="0" err="1"/>
              <a:t>napsautt</a:t>
            </a:r>
            <a:r>
              <a:rPr lang="en-GB" dirty="0"/>
              <a:t>.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10756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Dian numeron paikkamerkki 19">
            <a:extLst>
              <a:ext uri="{FF2B5EF4-FFF2-40B4-BE49-F238E27FC236}">
                <a16:creationId xmlns:a16="http://schemas.microsoft.com/office/drawing/2014/main" id="{9679AF1E-6BAD-D8BB-7389-2F195789E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1999" y="6338686"/>
            <a:ext cx="1008000" cy="286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446993-AA0F-C657-9FAE-279DE51F9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9641559" y="6208193"/>
            <a:ext cx="1910981" cy="435800"/>
          </a:xfrm>
          <a:prstGeom prst="rect">
            <a:avLst/>
          </a:prstGeom>
        </p:spPr>
      </p:pic>
      <p:pic>
        <p:nvPicPr>
          <p:cNvPr id="9" name="Kuva 8" descr="Kuva, joka sisältää kohteen Fontti, Grafiikka, teksti, graafinen suunnittelu&#10;&#10;Kuvaus luotu automaattisesti">
            <a:extLst>
              <a:ext uri="{FF2B5EF4-FFF2-40B4-BE49-F238E27FC236}">
                <a16:creationId xmlns:a16="http://schemas.microsoft.com/office/drawing/2014/main" id="{2B2AAAB8-F68F-4910-FD26-97110B5B224B}"/>
              </a:ext>
            </a:extLst>
          </p:cNvPr>
          <p:cNvPicPr>
            <a:picLocks noChangeAspect="1"/>
          </p:cNvPicPr>
          <p:nvPr userDrawn="1"/>
        </p:nvPicPr>
        <p:blipFill>
          <a:blip r:embed="rId32"/>
          <a:stretch>
            <a:fillRect/>
          </a:stretch>
        </p:blipFill>
        <p:spPr>
          <a:xfrm>
            <a:off x="123796" y="5974364"/>
            <a:ext cx="1933621" cy="1014690"/>
          </a:xfrm>
          <a:prstGeom prst="rect">
            <a:avLst/>
          </a:prstGeom>
        </p:spPr>
      </p:pic>
      <p:pic>
        <p:nvPicPr>
          <p:cNvPr id="5" name="Picture 22">
            <a:extLst>
              <a:ext uri="{FF2B5EF4-FFF2-40B4-BE49-F238E27FC236}">
                <a16:creationId xmlns:a16="http://schemas.microsoft.com/office/drawing/2014/main" id="{6F2B04AD-FFA8-3626-2CFB-CB33EA29E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7647659" y="6172789"/>
            <a:ext cx="1844936" cy="50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102" r:id="rId5"/>
    <p:sldLayoutId id="2147484104" r:id="rId6"/>
    <p:sldLayoutId id="2147484107" r:id="rId7"/>
    <p:sldLayoutId id="2147484112" r:id="rId8"/>
    <p:sldLayoutId id="2147484113" r:id="rId9"/>
    <p:sldLayoutId id="2147484114" r:id="rId10"/>
    <p:sldLayoutId id="2147484049" r:id="rId11"/>
    <p:sldLayoutId id="2147484050" r:id="rId12"/>
    <p:sldLayoutId id="2147484051" r:id="rId13"/>
    <p:sldLayoutId id="2147484052" r:id="rId14"/>
    <p:sldLayoutId id="2147484105" r:id="rId15"/>
    <p:sldLayoutId id="2147484106" r:id="rId16"/>
    <p:sldLayoutId id="2147484053" r:id="rId17"/>
    <p:sldLayoutId id="2147484054" r:id="rId18"/>
    <p:sldLayoutId id="2147484143" r:id="rId19"/>
    <p:sldLayoutId id="2147484144" r:id="rId20"/>
    <p:sldLayoutId id="2147484147" r:id="rId21"/>
    <p:sldLayoutId id="2147484148" r:id="rId22"/>
    <p:sldLayoutId id="2147484149" r:id="rId23"/>
    <p:sldLayoutId id="2147484150" r:id="rId24"/>
    <p:sldLayoutId id="2147484151" r:id="rId25"/>
    <p:sldLayoutId id="2147484152" r:id="rId26"/>
    <p:sldLayoutId id="2147484153" r:id="rId27"/>
    <p:sldLayoutId id="2147484154" r:id="rId28"/>
    <p:sldLayoutId id="2147484155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165B94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360363" indent="-1825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538163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898525" indent="-1825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57" userDrawn="1">
          <p15:clr>
            <a:srgbClr val="F26B43"/>
          </p15:clr>
        </p15:guide>
        <p15:guide id="4" orient="horz" pos="160" userDrawn="1">
          <p15:clr>
            <a:srgbClr val="F26B43"/>
          </p15:clr>
        </p15:guide>
        <p15:guide id="5" orient="horz" pos="3793" userDrawn="1">
          <p15:clr>
            <a:srgbClr val="F26B43"/>
          </p15:clr>
        </p15:guide>
        <p15:guide id="6" pos="75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uokavirasto.fi/tuet/maatalous/elaintuet/elainten-hyvinvointikorvaus/vipu-ohje-elainten-hyvinvointikorvau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uokavirasto.fi/tuet/maatalous/elaintuet/elainten-hyvinvointikorvaus/hyvinvointisuunnitelma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6D52-8865-927C-5844-EEA224CD7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9430" y="2343042"/>
            <a:ext cx="6219070" cy="1102323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1"/>
                </a:solidFill>
              </a:rPr>
              <a:t>Eläinten hyvinvointikorvaus 2025</a:t>
            </a:r>
            <a:endParaRPr lang="en-FI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E269E-0985-78EF-3BD4-8C9A845FD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9430" y="3511621"/>
            <a:ext cx="5327009" cy="609199"/>
          </a:xfrm>
        </p:spPr>
        <p:txBody>
          <a:bodyPr/>
          <a:lstStyle/>
          <a:p>
            <a:r>
              <a:rPr lang="fi-FI" dirty="0"/>
              <a:t>8.1.2025, Ylä-Savon maaseutupalvelut </a:t>
            </a:r>
            <a:endParaRPr lang="en-FI" dirty="0"/>
          </a:p>
        </p:txBody>
      </p:sp>
      <p:pic>
        <p:nvPicPr>
          <p:cNvPr id="5" name="Kuva 4" descr="Ylä-Savon maaseutupalveluiden tunnus&#10;">
            <a:extLst>
              <a:ext uri="{FF2B5EF4-FFF2-40B4-BE49-F238E27FC236}">
                <a16:creationId xmlns:a16="http://schemas.microsoft.com/office/drawing/2014/main" id="{3099709E-A78F-9E43-CE59-D7AF52D59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100" y="3511621"/>
            <a:ext cx="25019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7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F55C77B-04FD-8F7C-8061-5606D59A2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Eläinten</a:t>
            </a:r>
            <a:r>
              <a:rPr lang="fi-FI" dirty="0"/>
              <a:t> hyvinvointikorvauksen hakeminen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BF1525B-4AB1-302C-0A68-E75B6D8E79E3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sz="2900" dirty="0"/>
              <a:t>Vain sähköinen haku Vipu-palvelussa 7.1. – 4.2.2025</a:t>
            </a:r>
          </a:p>
          <a:p>
            <a:r>
              <a:rPr lang="fi-FI" sz="2900" dirty="0"/>
              <a:t>Sitoumusehtoja on noudatettava 1.1. – 31.12..2025</a:t>
            </a:r>
          </a:p>
          <a:p>
            <a:r>
              <a:rPr lang="fi-FI" sz="2900" dirty="0"/>
              <a:t>Vipu-ohjeessa tarkempia ohjeita ja kuvia: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800" dirty="0">
                <a:hlinkClick r:id="rId2"/>
              </a:rPr>
              <a:t>Vipu-ohje: eläinten hyvinvointikorvaus – Ruokavirasto</a:t>
            </a:r>
            <a:r>
              <a:rPr lang="fi-FI" sz="2800" dirty="0"/>
              <a:t> (ruokavirasto.fi)</a:t>
            </a:r>
          </a:p>
          <a:p>
            <a:pPr marL="457200" lvl="1" indent="0">
              <a:buNone/>
            </a:pPr>
            <a:endParaRPr lang="fi-FI" sz="2700" i="0" dirty="0">
              <a:solidFill>
                <a:srgbClr val="343841"/>
              </a:solidFill>
              <a:effectLst/>
              <a:latin typeface="Roboto" panose="02000000000000000000" pitchFamily="2" charset="0"/>
            </a:endParaRPr>
          </a:p>
          <a:p>
            <a:r>
              <a:rPr lang="fi-FI" sz="2900" dirty="0"/>
              <a:t>Muutokset Vipun näytöllä: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900" dirty="0"/>
              <a:t>Eri tyyppisten liitteiden tallennus jokaisen eläinlajin kohdalla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900" dirty="0"/>
              <a:t>Sikojen ja siipikarjan teuraseläinten tallennukseen oma erillinen kohta</a:t>
            </a:r>
          </a:p>
          <a:p>
            <a:pPr marL="457200" lvl="1" indent="0">
              <a:buNone/>
            </a:pPr>
            <a:endParaRPr lang="fi-FI" sz="2900" dirty="0"/>
          </a:p>
          <a:p>
            <a:pPr marL="457200" lvl="1" indent="0">
              <a:buNone/>
            </a:pPr>
            <a:r>
              <a:rPr lang="fi-FI" sz="1600" dirty="0"/>
              <a:t> </a:t>
            </a:r>
          </a:p>
          <a:p>
            <a:pPr marL="457200" lvl="1" indent="0">
              <a:buNone/>
            </a:pPr>
            <a:r>
              <a:rPr lang="fi-FI" sz="16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93917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5068E04-90BE-2BAA-8430-58CA421D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Hakemuksen liitteet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79B68FE-2F4C-E0EE-489A-FB9BDA934047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r>
              <a:rPr lang="fi-FI" sz="2500" dirty="0"/>
              <a:t>Hyvinvointisuunnitelma, palautettava hakuaikana</a:t>
            </a:r>
          </a:p>
          <a:p>
            <a:pPr lvl="1"/>
            <a:r>
              <a:rPr lang="fi-FI" sz="2500" dirty="0"/>
              <a:t>Hyvinvointisuunnitelman mallipohjissa ei muutoksia: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2500" dirty="0">
                <a:hlinkClick r:id="rId2"/>
              </a:rPr>
              <a:t>Hyvinvointisuunnitelmat –Ruokavirasto</a:t>
            </a:r>
            <a:r>
              <a:rPr lang="fi-FI" sz="2500" dirty="0"/>
              <a:t> (ruokavirasto.fi)</a:t>
            </a:r>
          </a:p>
          <a:p>
            <a:pPr marL="457200" lvl="1" indent="0">
              <a:buNone/>
            </a:pPr>
            <a:endParaRPr lang="fi-FI" sz="2500" dirty="0"/>
          </a:p>
          <a:p>
            <a:r>
              <a:rPr lang="fi-FI" sz="2500" dirty="0"/>
              <a:t>Kaikkia eläinryhmiä koskeva, voimassa oleva </a:t>
            </a:r>
            <a:r>
              <a:rPr lang="fi-FI" sz="2500" b="1" dirty="0"/>
              <a:t>ruokintasuunnitelma</a:t>
            </a:r>
          </a:p>
          <a:p>
            <a:r>
              <a:rPr lang="fi-FI" sz="2500" b="1" dirty="0"/>
              <a:t>Rehuanalyysit</a:t>
            </a:r>
          </a:p>
          <a:p>
            <a:r>
              <a:rPr lang="fi-FI" sz="2500" dirty="0"/>
              <a:t>Kahta samannimistä liitettä ei voi tallentaa</a:t>
            </a:r>
          </a:p>
          <a:p>
            <a:endParaRPr lang="fi-FI" b="1" dirty="0"/>
          </a:p>
          <a:p>
            <a:endParaRPr lang="fi-FI" dirty="0"/>
          </a:p>
          <a:p>
            <a:endParaRPr lang="fi-FI" sz="3100" dirty="0"/>
          </a:p>
          <a:p>
            <a:pPr marL="457200" lvl="1" indent="0">
              <a:buNone/>
            </a:pPr>
            <a:endParaRPr lang="fi-FI" sz="2900" dirty="0"/>
          </a:p>
          <a:p>
            <a:pPr lvl="1">
              <a:buFont typeface="Wingdings" panose="05000000000000000000" pitchFamily="2" charset="2"/>
              <a:buChar char="Ø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02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361CDDA-BA94-9DA8-058E-9FD8D12B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Vähimmäiseläinmäärät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6818B14B-33B7-8731-2FD4-6B90C989321F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/>
              <a:t>Hakijalla on oltava hallinnassaan</a:t>
            </a:r>
            <a:r>
              <a:rPr lang="fi-FI" sz="2400" b="1" dirty="0"/>
              <a:t> keskimäärin vuoden aikana </a:t>
            </a:r>
            <a:r>
              <a:rPr lang="fi-FI" sz="2400" dirty="0"/>
              <a:t>vähintään</a:t>
            </a:r>
          </a:p>
          <a:p>
            <a:r>
              <a:rPr lang="fi-FI" sz="2400" dirty="0"/>
              <a:t>Naudat ja siat 15 ey</a:t>
            </a:r>
          </a:p>
          <a:p>
            <a:r>
              <a:rPr lang="fi-FI" sz="2400" dirty="0"/>
              <a:t>Lampaat ja vuohet 5 ey</a:t>
            </a:r>
          </a:p>
          <a:p>
            <a:r>
              <a:rPr lang="fi-FI" sz="2400" dirty="0"/>
              <a:t>Siipikarja</a:t>
            </a:r>
          </a:p>
          <a:p>
            <a:pPr lvl="2"/>
            <a:r>
              <a:rPr lang="fi-FI" sz="2000" dirty="0"/>
              <a:t>munivat kanat 14 ey</a:t>
            </a:r>
          </a:p>
          <a:p>
            <a:pPr lvl="2"/>
            <a:r>
              <a:rPr lang="fi-FI" sz="2000" dirty="0"/>
              <a:t>Broilerit ja kalkkunat 60 ey</a:t>
            </a:r>
          </a:p>
          <a:p>
            <a:pPr lvl="3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55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7D48D38-C8A3-7906-BA23-30497C970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60" y="277368"/>
            <a:ext cx="10763068" cy="576000"/>
          </a:xfrm>
        </p:spPr>
        <p:txBody>
          <a:bodyPr/>
          <a:lstStyle/>
          <a:p>
            <a:r>
              <a:rPr lang="fi-FI" dirty="0"/>
              <a:t>Korvaustasot 1/2</a:t>
            </a:r>
          </a:p>
        </p:txBody>
      </p:sp>
      <p:graphicFrame>
        <p:nvGraphicFramePr>
          <p:cNvPr id="4" name="Taulukko 3" descr="Nautojen korvaustasot taulukossa esitettynä">
            <a:extLst>
              <a:ext uri="{FF2B5EF4-FFF2-40B4-BE49-F238E27FC236}">
                <a16:creationId xmlns:a16="http://schemas.microsoft.com/office/drawing/2014/main" id="{F0F792F3-2510-5558-0686-2FEEDAA85A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838551"/>
              </p:ext>
            </p:extLst>
          </p:nvPr>
        </p:nvGraphicFramePr>
        <p:xfrm>
          <a:off x="619919" y="886134"/>
          <a:ext cx="5666581" cy="4815840"/>
        </p:xfrm>
        <a:graphic>
          <a:graphicData uri="http://schemas.openxmlformats.org/drawingml/2006/table">
            <a:tbl>
              <a:tblPr/>
              <a:tblGrid>
                <a:gridCol w="4167800">
                  <a:extLst>
                    <a:ext uri="{9D8B030D-6E8A-4147-A177-3AD203B41FA5}">
                      <a16:colId xmlns:a16="http://schemas.microsoft.com/office/drawing/2014/main" val="2498489808"/>
                    </a:ext>
                  </a:extLst>
                </a:gridCol>
                <a:gridCol w="1498781">
                  <a:extLst>
                    <a:ext uri="{9D8B030D-6E8A-4147-A177-3AD203B41FA5}">
                      <a16:colId xmlns:a16="http://schemas.microsoft.com/office/drawing/2014/main" val="179048680"/>
                    </a:ext>
                  </a:extLst>
                </a:gridCol>
              </a:tblGrid>
              <a:tr h="702294">
                <a:tc>
                  <a:txBody>
                    <a:bodyPr/>
                    <a:lstStyle/>
                    <a:p>
                      <a:r>
                        <a:rPr lang="fi-FI" b="1" dirty="0">
                          <a:effectLst/>
                        </a:rPr>
                        <a:t>Nautojen toimenpiteet</a:t>
                      </a:r>
                      <a:endParaRPr lang="fi-FI" dirty="0">
                        <a:effectLst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>
                          <a:effectLst/>
                        </a:rPr>
                        <a:t>Korvaus € / ey</a:t>
                      </a:r>
                      <a:endParaRPr lang="fi-FI" dirty="0">
                        <a:effectLst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020467"/>
                  </a:ext>
                </a:extLst>
              </a:tr>
              <a:tr h="441649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Nautojen hyvinvointisuunnitelma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18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041301"/>
                  </a:ext>
                </a:extLst>
              </a:tr>
              <a:tr h="702294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Vasikoiden pito-olosuhteiden parantaminen 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344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250273"/>
                  </a:ext>
                </a:extLst>
              </a:tr>
              <a:tr h="702294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Urospuolisten nautojen olosuhteiden parantaminen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135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754056"/>
                  </a:ext>
                </a:extLst>
              </a:tr>
              <a:tr h="441649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Nuorkarjan laidunnus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67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452581"/>
                  </a:ext>
                </a:extLst>
              </a:tr>
              <a:tr h="441649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Emo- ja lypsylehmien laidunnus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67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137162"/>
                  </a:ext>
                </a:extLst>
              </a:tr>
              <a:tr h="441649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Nautojen ulkoilu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33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044160"/>
                  </a:ext>
                </a:extLst>
              </a:tr>
              <a:tr h="702294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Nautojen poikima-, hoito ja sairaskarsinat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23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677794"/>
                  </a:ext>
                </a:extLst>
              </a:tr>
            </a:tbl>
          </a:graphicData>
        </a:graphic>
      </p:graphicFrame>
      <p:graphicFrame>
        <p:nvGraphicFramePr>
          <p:cNvPr id="5" name="Taulukko 4" descr="Lampaiden ja vuohien toimenpiteiden korvaustasot taulukossa esitettynä">
            <a:extLst>
              <a:ext uri="{FF2B5EF4-FFF2-40B4-BE49-F238E27FC236}">
                <a16:creationId xmlns:a16="http://schemas.microsoft.com/office/drawing/2014/main" id="{ACD2C934-F8FA-C52A-82E5-AC7F9C222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82624"/>
              </p:ext>
            </p:extLst>
          </p:nvPr>
        </p:nvGraphicFramePr>
        <p:xfrm>
          <a:off x="7581899" y="1444026"/>
          <a:ext cx="3611829" cy="3505200"/>
        </p:xfrm>
        <a:graphic>
          <a:graphicData uri="http://schemas.openxmlformats.org/drawingml/2006/table">
            <a:tbl>
              <a:tblPr/>
              <a:tblGrid>
                <a:gridCol w="2641609">
                  <a:extLst>
                    <a:ext uri="{9D8B030D-6E8A-4147-A177-3AD203B41FA5}">
                      <a16:colId xmlns:a16="http://schemas.microsoft.com/office/drawing/2014/main" val="670023590"/>
                    </a:ext>
                  </a:extLst>
                </a:gridCol>
                <a:gridCol w="970220">
                  <a:extLst>
                    <a:ext uri="{9D8B030D-6E8A-4147-A177-3AD203B41FA5}">
                      <a16:colId xmlns:a16="http://schemas.microsoft.com/office/drawing/2014/main" val="831340065"/>
                    </a:ext>
                  </a:extLst>
                </a:gridCol>
              </a:tblGrid>
              <a:tr h="444937">
                <a:tc>
                  <a:txBody>
                    <a:bodyPr/>
                    <a:lstStyle/>
                    <a:p>
                      <a:r>
                        <a:rPr lang="fi-FI" b="1" dirty="0">
                          <a:effectLst/>
                        </a:rPr>
                        <a:t>Lampaiden ja vuohien toimenpiteet</a:t>
                      </a:r>
                      <a:endParaRPr lang="fi-FI" dirty="0">
                        <a:effectLst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>
                          <a:effectLst/>
                        </a:rPr>
                        <a:t>Korvaus € / ey</a:t>
                      </a:r>
                      <a:endParaRPr lang="fi-FI" dirty="0">
                        <a:effectLst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308278"/>
                  </a:ext>
                </a:extLst>
              </a:tr>
              <a:tr h="444937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Lampaiden ja vuohien hyvinvointisuunnitelma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17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650008"/>
                  </a:ext>
                </a:extLst>
              </a:tr>
              <a:tr h="444937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Lampaiden ja vuohien olosuhteiden parantaminen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94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510842"/>
                  </a:ext>
                </a:extLst>
              </a:tr>
              <a:tr h="444937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Lampaiden ja vuohien laidunnus 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33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751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04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20BDCEEF-CE0A-C9FC-B828-158D7955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00" y="285108"/>
            <a:ext cx="10763068" cy="576000"/>
          </a:xfrm>
        </p:spPr>
        <p:txBody>
          <a:bodyPr/>
          <a:lstStyle/>
          <a:p>
            <a:r>
              <a:rPr lang="fi-FI" dirty="0"/>
              <a:t>Korvaustasot 2/2</a:t>
            </a:r>
          </a:p>
        </p:txBody>
      </p:sp>
      <p:graphicFrame>
        <p:nvGraphicFramePr>
          <p:cNvPr id="4" name="Taulukko 3" descr="Sikojen toimenpiteiden korvaustasot taulukossa esitettynä">
            <a:extLst>
              <a:ext uri="{FF2B5EF4-FFF2-40B4-BE49-F238E27FC236}">
                <a16:creationId xmlns:a16="http://schemas.microsoft.com/office/drawing/2014/main" id="{43AF22F2-0338-DDE4-47F4-225A6D8CF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705248"/>
              </p:ext>
            </p:extLst>
          </p:nvPr>
        </p:nvGraphicFramePr>
        <p:xfrm>
          <a:off x="606051" y="861108"/>
          <a:ext cx="4663281" cy="4815840"/>
        </p:xfrm>
        <a:graphic>
          <a:graphicData uri="http://schemas.openxmlformats.org/drawingml/2006/table">
            <a:tbl>
              <a:tblPr/>
              <a:tblGrid>
                <a:gridCol w="3319063">
                  <a:extLst>
                    <a:ext uri="{9D8B030D-6E8A-4147-A177-3AD203B41FA5}">
                      <a16:colId xmlns:a16="http://schemas.microsoft.com/office/drawing/2014/main" val="2052399597"/>
                    </a:ext>
                  </a:extLst>
                </a:gridCol>
                <a:gridCol w="1344218">
                  <a:extLst>
                    <a:ext uri="{9D8B030D-6E8A-4147-A177-3AD203B41FA5}">
                      <a16:colId xmlns:a16="http://schemas.microsoft.com/office/drawing/2014/main" val="4014020387"/>
                    </a:ext>
                  </a:extLst>
                </a:gridCol>
              </a:tblGrid>
              <a:tr h="433088">
                <a:tc>
                  <a:txBody>
                    <a:bodyPr/>
                    <a:lstStyle/>
                    <a:p>
                      <a:r>
                        <a:rPr lang="fi-FI" b="1" dirty="0">
                          <a:effectLst/>
                        </a:rPr>
                        <a:t>Sikojen toimenpiteet</a:t>
                      </a:r>
                      <a:endParaRPr lang="fi-FI" dirty="0">
                        <a:effectLst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>
                          <a:effectLst/>
                        </a:rPr>
                        <a:t>Korvaus € / ey</a:t>
                      </a:r>
                      <a:endParaRPr lang="fi-FI" dirty="0">
                        <a:effectLst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803438"/>
                  </a:ext>
                </a:extLst>
              </a:tr>
              <a:tr h="433088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Sikojen hyvinvointisuunnitelma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11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157897"/>
                  </a:ext>
                </a:extLst>
              </a:tr>
              <a:tr h="688682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Emakoiden ja ensikoiden olosuhteiden parantaminen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53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82711"/>
                  </a:ext>
                </a:extLst>
              </a:tr>
              <a:tr h="433088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Parannetut porsimisolosuhteet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445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672976"/>
                  </a:ext>
                </a:extLst>
              </a:tr>
              <a:tr h="433088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Vapaaporsitus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555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16907"/>
                  </a:ext>
                </a:extLst>
              </a:tr>
              <a:tr h="688682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Vieroitettujen porsaiden olosuhteiden parantaminen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69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18444"/>
                  </a:ext>
                </a:extLst>
              </a:tr>
              <a:tr h="433088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Lihasikojen olosuhteiden parantaminen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59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816176"/>
                  </a:ext>
                </a:extLst>
              </a:tr>
              <a:tr h="433088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Kastraatiokivun lievitys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47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808943"/>
                  </a:ext>
                </a:extLst>
              </a:tr>
            </a:tbl>
          </a:graphicData>
        </a:graphic>
      </p:graphicFrame>
      <p:graphicFrame>
        <p:nvGraphicFramePr>
          <p:cNvPr id="5" name="Taulukko 4" descr="Siipikarjan toimenpiteiden korvaustasot taulukossa esitettynä">
            <a:extLst>
              <a:ext uri="{FF2B5EF4-FFF2-40B4-BE49-F238E27FC236}">
                <a16:creationId xmlns:a16="http://schemas.microsoft.com/office/drawing/2014/main" id="{00C1755E-AB2A-D847-FFBE-0CA2CCC33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163686"/>
              </p:ext>
            </p:extLst>
          </p:nvPr>
        </p:nvGraphicFramePr>
        <p:xfrm>
          <a:off x="6603999" y="1568552"/>
          <a:ext cx="3898901" cy="2491740"/>
        </p:xfrm>
        <a:graphic>
          <a:graphicData uri="http://schemas.openxmlformats.org/drawingml/2006/table">
            <a:tbl>
              <a:tblPr/>
              <a:tblGrid>
                <a:gridCol w="2559798">
                  <a:extLst>
                    <a:ext uri="{9D8B030D-6E8A-4147-A177-3AD203B41FA5}">
                      <a16:colId xmlns:a16="http://schemas.microsoft.com/office/drawing/2014/main" val="2566342403"/>
                    </a:ext>
                  </a:extLst>
                </a:gridCol>
                <a:gridCol w="1339103">
                  <a:extLst>
                    <a:ext uri="{9D8B030D-6E8A-4147-A177-3AD203B41FA5}">
                      <a16:colId xmlns:a16="http://schemas.microsoft.com/office/drawing/2014/main" val="11189092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b="1" dirty="0">
                          <a:effectLst/>
                        </a:rPr>
                        <a:t>Siipikarjan toimenpiteet</a:t>
                      </a:r>
                      <a:endParaRPr lang="fi-FI" dirty="0">
                        <a:effectLst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>
                          <a:effectLst/>
                        </a:rPr>
                        <a:t>Korvaus € / ey</a:t>
                      </a:r>
                      <a:endParaRPr lang="fi-FI" dirty="0">
                        <a:effectLst/>
                      </a:endParaRP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911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Siipikarjan hyvinvointisuunnitelma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9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796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Siipikarjan olosuhteiden parantaminen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dirty="0">
                          <a:effectLst/>
                        </a:rPr>
                        <a:t>27</a:t>
                      </a:r>
                    </a:p>
                  </a:txBody>
                  <a:tcPr marL="95250" marR="95250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318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1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FA651328-2E30-4CDD-11AA-E7B935E4E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Kastraatiokivun lievitys</a:t>
            </a:r>
            <a:br>
              <a:rPr lang="fi-FI" dirty="0"/>
            </a:br>
            <a:endParaRPr lang="fi-FI" dirty="0"/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0F56C2D-CCEE-25B2-F43C-17FAD085D7F8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Korvausta maksetaan emakoiden määrän perusteella.</a:t>
            </a:r>
          </a:p>
          <a:p>
            <a:r>
              <a:rPr lang="fi-FI" sz="2400" dirty="0"/>
              <a:t>Kastraatiossa on käytettävä puudutetta ja puudutteen antajalla on oltava pätevyys eli käytävä koulutus puudutteen antamiseen.</a:t>
            </a:r>
            <a:endParaRPr lang="fi-FI" sz="2400" dirty="0">
              <a:solidFill>
                <a:srgbClr val="FF0000"/>
              </a:solidFill>
            </a:endParaRPr>
          </a:p>
          <a:p>
            <a:r>
              <a:rPr lang="fi-FI" sz="2400" dirty="0"/>
              <a:t>Kastraatiokivun jatkohoitoon on käytettävä kipulääkettä kastraatiota seuraavana päivänä.</a:t>
            </a:r>
          </a:p>
          <a:p>
            <a:r>
              <a:rPr lang="fi-FI" sz="2400" dirty="0"/>
              <a:t>Kastraatiokäytännöistä on oltava eläinlääkärin laatima hoito- ja lääkityssuunnitelma.</a:t>
            </a:r>
          </a:p>
          <a:p>
            <a:r>
              <a:rPr lang="fi-FI" sz="2400" dirty="0"/>
              <a:t>Lääkkeiden käytön tarkoitus ja käyttö sekä karjuporsaiden kastraatiokäytännöt on kirjattava.</a:t>
            </a:r>
          </a:p>
        </p:txBody>
      </p:sp>
    </p:spTree>
    <p:extLst>
      <p:ext uri="{BB962C8B-B14F-4D97-AF65-F5344CB8AC3E}">
        <p14:creationId xmlns:p14="http://schemas.microsoft.com/office/powerpoint/2010/main" val="95441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C7D57D1-9DEF-2B9C-EDD0-9301893BD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Huomioitavaa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6178AF8-3839-8A32-AF0F-9F44DE711D0C}"/>
              </a:ext>
            </a:extLst>
          </p:cNvPr>
          <p:cNvSpPr>
            <a:spLocks noGrp="1"/>
          </p:cNvSpPr>
          <p:nvPr>
            <p:ph sz="quarter" idx="2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sz="2600" dirty="0"/>
              <a:t>Kannattaa kerrata </a:t>
            </a:r>
            <a:r>
              <a:rPr lang="fi-FI" sz="2600" b="1" dirty="0"/>
              <a:t>vähimmäistason vaatimukset</a:t>
            </a:r>
          </a:p>
          <a:p>
            <a:pPr lvl="1"/>
            <a:r>
              <a:rPr lang="fi-FI" sz="2600" dirty="0"/>
              <a:t>Vähimmäisvaatimuksissa on kaksi lisäystä naudoille ja lampaille.</a:t>
            </a:r>
          </a:p>
          <a:p>
            <a:r>
              <a:rPr lang="fi-FI" sz="2600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Valittua toimenpidettä on toteutettava koko sitoumuskauden ajan </a:t>
            </a:r>
            <a:r>
              <a:rPr lang="fi-FI" sz="2600" b="0" i="0" dirty="0">
                <a:effectLst/>
                <a:latin typeface="Roboto" panose="02000000000000000000" pitchFamily="2" charset="0"/>
              </a:rPr>
              <a:t>kaikille hallinnassa oleville eläinlajin tai eläinryhmän tuotantoeläimille.</a:t>
            </a:r>
          </a:p>
          <a:p>
            <a:r>
              <a:rPr lang="fi-FI" sz="2600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Eläinten hyvinvointikorvauksen ehtona on </a:t>
            </a:r>
            <a:r>
              <a:rPr lang="fi-FI" sz="2600" b="1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ehdollisuuden vaatimusten </a:t>
            </a:r>
            <a:r>
              <a:rPr lang="fi-FI" sz="2600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noudattaminen.</a:t>
            </a:r>
          </a:p>
          <a:p>
            <a:r>
              <a:rPr lang="fi-FI" sz="2600" b="0" i="0" dirty="0">
                <a:effectLst/>
                <a:latin typeface="Roboto" panose="02000000000000000000" pitchFamily="2" charset="0"/>
              </a:rPr>
              <a:t>Sitoumuksen tai toimenpiteen voi perua kesken vuoden tai sitoumuksesta voi luopua jos eläintenpidossa tapahtuu muutoksia, eikä sitoumusta voi enää toteuttaa - &gt; ota yhteyttä omaan maaseututoimistoon.</a:t>
            </a:r>
          </a:p>
          <a:p>
            <a:r>
              <a:rPr lang="fi-FI" sz="2600" dirty="0"/>
              <a:t>Ilmoita muutoksista viimeistään 31.10.2025 kirjallisesti, esimerkiksi sähköpostilla.</a:t>
            </a:r>
            <a:endParaRPr lang="fi-FI" sz="2600" b="0" i="0" dirty="0">
              <a:solidFill>
                <a:srgbClr val="343841"/>
              </a:solidFill>
              <a:effectLst/>
              <a:latin typeface="Roboto" panose="02000000000000000000" pitchFamily="2" charset="0"/>
            </a:endParaRPr>
          </a:p>
          <a:p>
            <a:r>
              <a:rPr lang="fi-FI" sz="2600" dirty="0"/>
              <a:t>Sika- ja siipikarjatilat eläinmääräilmoitus 4.2.2026 mennessä Vipu-palvelussa</a:t>
            </a:r>
          </a:p>
        </p:txBody>
      </p:sp>
    </p:spTree>
    <p:extLst>
      <p:ext uri="{BB962C8B-B14F-4D97-AF65-F5344CB8AC3E}">
        <p14:creationId xmlns:p14="http://schemas.microsoft.com/office/powerpoint/2010/main" val="3535285504"/>
      </p:ext>
    </p:extLst>
  </p:cSld>
  <p:clrMapOvr>
    <a:masterClrMapping/>
  </p:clrMapOvr>
</p:sld>
</file>

<file path=ppt/theme/theme1.xml><?xml version="1.0" encoding="utf-8"?>
<a:theme xmlns:a="http://schemas.openxmlformats.org/drawingml/2006/main" name="Sisältökalvot">
  <a:themeElements>
    <a:clrScheme name="Ruokavirast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F79283"/>
      </a:accent4>
      <a:accent5>
        <a:srgbClr val="30E0E9"/>
      </a:accent5>
      <a:accent6>
        <a:srgbClr val="E7B65C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3BD8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LY-Keskus_PPT_EU-Osarahoittama_FIN.potx" id="{6B75AB95-4A83-4BFA-9575-FC73B29AF5E6}" vid="{B44DA7CD-8439-4491-A563-5AEEF0E0A960}"/>
    </a:ext>
  </a:extLst>
</a:theme>
</file>

<file path=ppt/theme/theme2.xml><?xml version="1.0" encoding="utf-8"?>
<a:theme xmlns:a="http://schemas.openxmlformats.org/drawingml/2006/main" name="Sisältökalvot - Ei alareunaa">
  <a:themeElements>
    <a:clrScheme name="Ruokavirast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F79283"/>
      </a:accent4>
      <a:accent5>
        <a:srgbClr val="30E0E9"/>
      </a:accent5>
      <a:accent6>
        <a:srgbClr val="E7B65C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3BD8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LY-Keskus_PPT_EU-Osarahoittama_FIN.potx" id="{6B75AB95-4A83-4BFA-9575-FC73B29AF5E6}" vid="{7C83B7AF-4F1D-4EBC-9929-606DC302090C}"/>
    </a:ext>
  </a:extLst>
</a:theme>
</file>

<file path=ppt/theme/theme3.xml><?xml version="1.0" encoding="utf-8"?>
<a:theme xmlns:a="http://schemas.openxmlformats.org/drawingml/2006/main" name="Kannet, välikalvot, loppukalvot">
  <a:themeElements>
    <a:clrScheme name="Ruokavirast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F79283"/>
      </a:accent4>
      <a:accent5>
        <a:srgbClr val="30E0E9"/>
      </a:accent5>
      <a:accent6>
        <a:srgbClr val="E7B65C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3BD88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LY-Keskus_PPT_EU-Osarahoittama_FIN.potx" id="{6B75AB95-4A83-4BFA-9575-FC73B29AF5E6}" vid="{58D5962C-3EA1-47ED-A60D-69D9E54EBFF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95951a6-dfd3-4a74-9abb-f2b2cb89d671}" enabled="0" method="" siteId="{d95951a6-dfd3-4a74-9abb-f2b2cb89d67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2024_ELY-Keskus_PPT_EU-Osarahoittama_FIN (1)</Template>
  <TotalTime>0</TotalTime>
  <Words>374</Words>
  <Application>Microsoft Office PowerPoint</Application>
  <PresentationFormat>Laajakuva</PresentationFormat>
  <Paragraphs>96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8</vt:i4>
      </vt:variant>
    </vt:vector>
  </HeadingPairs>
  <TitlesOfParts>
    <vt:vector size="15" baseType="lpstr">
      <vt:lpstr>Arial</vt:lpstr>
      <vt:lpstr>Roboto</vt:lpstr>
      <vt:lpstr>Tahoma</vt:lpstr>
      <vt:lpstr>Wingdings</vt:lpstr>
      <vt:lpstr>Sisältökalvot</vt:lpstr>
      <vt:lpstr>Sisältökalvot - Ei alareunaa</vt:lpstr>
      <vt:lpstr>Kannet, välikalvot, loppukalvot</vt:lpstr>
      <vt:lpstr>Eläinten hyvinvointikorvaus 2025</vt:lpstr>
      <vt:lpstr>Eläinten hyvinvointikorvauksen hakeminen</vt:lpstr>
      <vt:lpstr>Hakemuksen liitteet</vt:lpstr>
      <vt:lpstr>Vähimmäiseläinmäärät</vt:lpstr>
      <vt:lpstr>Korvaustasot 1/2</vt:lpstr>
      <vt:lpstr>Korvaustasot 2/2</vt:lpstr>
      <vt:lpstr>Kastraatiokivun lievitys </vt:lpstr>
      <vt:lpstr>Huomioitavaa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2025-01-08T11:22:17Z</dcterms:created>
  <dcterms:modified xsi:type="dcterms:W3CDTF">2025-01-08T11:22:23Z</dcterms:modified>
</cp:coreProperties>
</file>