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4"/>
    <p:sldMasterId id="2147484069" r:id="rId5"/>
    <p:sldMasterId id="2147484043" r:id="rId6"/>
  </p:sldMasterIdLst>
  <p:notesMasterIdLst>
    <p:notesMasterId r:id="rId20"/>
  </p:notesMasterIdLst>
  <p:handoutMasterIdLst>
    <p:handoutMasterId r:id="rId21"/>
  </p:handoutMasterIdLst>
  <p:sldIdLst>
    <p:sldId id="459" r:id="rId7"/>
    <p:sldId id="627" r:id="rId8"/>
    <p:sldId id="628" r:id="rId9"/>
    <p:sldId id="629" r:id="rId10"/>
    <p:sldId id="637" r:id="rId11"/>
    <p:sldId id="634" r:id="rId12"/>
    <p:sldId id="638" r:id="rId13"/>
    <p:sldId id="632" r:id="rId14"/>
    <p:sldId id="630" r:id="rId15"/>
    <p:sldId id="639" r:id="rId16"/>
    <p:sldId id="640" r:id="rId17"/>
    <p:sldId id="631" r:id="rId18"/>
    <p:sldId id="635" r:id="rId19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BD88"/>
    <a:srgbClr val="779346"/>
    <a:srgbClr val="FAF0DE"/>
    <a:srgbClr val="165B94"/>
    <a:srgbClr val="FDE9E6"/>
    <a:srgbClr val="C4DFF6"/>
    <a:srgbClr val="E0F2E7"/>
    <a:srgbClr val="185B95"/>
    <a:srgbClr val="FAB2A9"/>
    <a:srgbClr val="F89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72B10D-646E-4DAF-B3CA-6ACE3B855794}" v="1" dt="2025-04-22T10:33:04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6296" autoAdjust="0"/>
  </p:normalViewPr>
  <p:slideViewPr>
    <p:cSldViewPr snapToGrid="0" snapToObjects="1">
      <p:cViewPr varScale="1">
        <p:scale>
          <a:sx n="79" d="100"/>
          <a:sy n="79" d="100"/>
        </p:scale>
        <p:origin x="845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5188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ssila Kerttu (ELY)" userId="25010fe4-a6cb-4bcb-9778-01f1926436db" providerId="ADAL" clId="{8F72B10D-646E-4DAF-B3CA-6ACE3B855794}"/>
    <pc:docChg chg="undo custSel modSld">
      <pc:chgData name="Lassila Kerttu (ELY)" userId="25010fe4-a6cb-4bcb-9778-01f1926436db" providerId="ADAL" clId="{8F72B10D-646E-4DAF-B3CA-6ACE3B855794}" dt="2025-04-17T09:56:54.613" v="76" actId="14100"/>
      <pc:docMkLst>
        <pc:docMk/>
      </pc:docMkLst>
      <pc:sldChg chg="modSp mod">
        <pc:chgData name="Lassila Kerttu (ELY)" userId="25010fe4-a6cb-4bcb-9778-01f1926436db" providerId="ADAL" clId="{8F72B10D-646E-4DAF-B3CA-6ACE3B855794}" dt="2025-04-17T09:52:56.753" v="2" actId="962"/>
        <pc:sldMkLst>
          <pc:docMk/>
          <pc:sldMk cId="3417335371" sldId="459"/>
        </pc:sldMkLst>
        <pc:picChg chg="mod">
          <ac:chgData name="Lassila Kerttu (ELY)" userId="25010fe4-a6cb-4bcb-9778-01f1926436db" providerId="ADAL" clId="{8F72B10D-646E-4DAF-B3CA-6ACE3B855794}" dt="2025-04-17T09:52:56.753" v="2" actId="962"/>
          <ac:picMkLst>
            <pc:docMk/>
            <pc:sldMk cId="3417335371" sldId="459"/>
            <ac:picMk id="6" creationId="{6A3D2651-2045-98D8-B334-5926CEAAD34C}"/>
          </ac:picMkLst>
        </pc:picChg>
      </pc:sldChg>
      <pc:sldChg chg="modSp mod">
        <pc:chgData name="Lassila Kerttu (ELY)" userId="25010fe4-a6cb-4bcb-9778-01f1926436db" providerId="ADAL" clId="{8F72B10D-646E-4DAF-B3CA-6ACE3B855794}" dt="2025-04-17T09:53:40.239" v="4" actId="962"/>
        <pc:sldMkLst>
          <pc:docMk/>
          <pc:sldMk cId="1770883119" sldId="627"/>
        </pc:sldMkLst>
        <pc:spChg chg="mod">
          <ac:chgData name="Lassila Kerttu (ELY)" userId="25010fe4-a6cb-4bcb-9778-01f1926436db" providerId="ADAL" clId="{8F72B10D-646E-4DAF-B3CA-6ACE3B855794}" dt="2025-04-17T09:52:01.338" v="0" actId="14100"/>
          <ac:spMkLst>
            <pc:docMk/>
            <pc:sldMk cId="1770883119" sldId="627"/>
            <ac:spMk id="10" creationId="{D6F7B772-B9A9-F1F8-8B9C-52F150A24CF9}"/>
          </ac:spMkLst>
        </pc:spChg>
        <pc:picChg chg="mod">
          <ac:chgData name="Lassila Kerttu (ELY)" userId="25010fe4-a6cb-4bcb-9778-01f1926436db" providerId="ADAL" clId="{8F72B10D-646E-4DAF-B3CA-6ACE3B855794}" dt="2025-04-17T09:53:40.239" v="4" actId="962"/>
          <ac:picMkLst>
            <pc:docMk/>
            <pc:sldMk cId="1770883119" sldId="627"/>
            <ac:picMk id="5" creationId="{0B22F773-B7AF-7AE7-0C9E-F488640D3AD7}"/>
          </ac:picMkLst>
        </pc:picChg>
      </pc:sldChg>
      <pc:sldChg chg="modSp mod">
        <pc:chgData name="Lassila Kerttu (ELY)" userId="25010fe4-a6cb-4bcb-9778-01f1926436db" providerId="ADAL" clId="{8F72B10D-646E-4DAF-B3CA-6ACE3B855794}" dt="2025-04-17T09:56:11.211" v="38" actId="20577"/>
        <pc:sldMkLst>
          <pc:docMk/>
          <pc:sldMk cId="472904207" sldId="630"/>
        </pc:sldMkLst>
        <pc:spChg chg="mod">
          <ac:chgData name="Lassila Kerttu (ELY)" userId="25010fe4-a6cb-4bcb-9778-01f1926436db" providerId="ADAL" clId="{8F72B10D-646E-4DAF-B3CA-6ACE3B855794}" dt="2025-04-17T09:56:11.211" v="38" actId="20577"/>
          <ac:spMkLst>
            <pc:docMk/>
            <pc:sldMk cId="472904207" sldId="630"/>
            <ac:spMk id="2" creationId="{146626D0-B8B9-E10F-5B5D-17A2BD44B2C4}"/>
          </ac:spMkLst>
        </pc:spChg>
        <pc:picChg chg="mod">
          <ac:chgData name="Lassila Kerttu (ELY)" userId="25010fe4-a6cb-4bcb-9778-01f1926436db" providerId="ADAL" clId="{8F72B10D-646E-4DAF-B3CA-6ACE3B855794}" dt="2025-04-17T09:53:43.351" v="5" actId="962"/>
          <ac:picMkLst>
            <pc:docMk/>
            <pc:sldMk cId="472904207" sldId="630"/>
            <ac:picMk id="6" creationId="{559ACE1E-FF01-553A-A263-FA569081C0FE}"/>
          </ac:picMkLst>
        </pc:picChg>
      </pc:sldChg>
      <pc:sldChg chg="modSp mod">
        <pc:chgData name="Lassila Kerttu (ELY)" userId="25010fe4-a6cb-4bcb-9778-01f1926436db" providerId="ADAL" clId="{8F72B10D-646E-4DAF-B3CA-6ACE3B855794}" dt="2025-04-17T09:55:40.531" v="26" actId="20577"/>
        <pc:sldMkLst>
          <pc:docMk/>
          <pc:sldMk cId="2208906828" sldId="631"/>
        </pc:sldMkLst>
        <pc:spChg chg="mod">
          <ac:chgData name="Lassila Kerttu (ELY)" userId="25010fe4-a6cb-4bcb-9778-01f1926436db" providerId="ADAL" clId="{8F72B10D-646E-4DAF-B3CA-6ACE3B855794}" dt="2025-04-17T09:55:37.214" v="25" actId="20577"/>
          <ac:spMkLst>
            <pc:docMk/>
            <pc:sldMk cId="2208906828" sldId="631"/>
            <ac:spMk id="2" creationId="{C8370967-EF80-C00C-0480-51FF8C9FFAA0}"/>
          </ac:spMkLst>
        </pc:spChg>
        <pc:spChg chg="mod">
          <ac:chgData name="Lassila Kerttu (ELY)" userId="25010fe4-a6cb-4bcb-9778-01f1926436db" providerId="ADAL" clId="{8F72B10D-646E-4DAF-B3CA-6ACE3B855794}" dt="2025-04-17T09:55:40.531" v="26" actId="20577"/>
          <ac:spMkLst>
            <pc:docMk/>
            <pc:sldMk cId="2208906828" sldId="631"/>
            <ac:spMk id="5" creationId="{06418BD1-A4E5-50FC-9090-0EB5C61B2A6A}"/>
          </ac:spMkLst>
        </pc:spChg>
      </pc:sldChg>
      <pc:sldChg chg="modSp mod">
        <pc:chgData name="Lassila Kerttu (ELY)" userId="25010fe4-a6cb-4bcb-9778-01f1926436db" providerId="ADAL" clId="{8F72B10D-646E-4DAF-B3CA-6ACE3B855794}" dt="2025-04-17T09:56:54.613" v="76" actId="14100"/>
        <pc:sldMkLst>
          <pc:docMk/>
          <pc:sldMk cId="2971757947" sldId="632"/>
        </pc:sldMkLst>
        <pc:spChg chg="mod">
          <ac:chgData name="Lassila Kerttu (ELY)" userId="25010fe4-a6cb-4bcb-9778-01f1926436db" providerId="ADAL" clId="{8F72B10D-646E-4DAF-B3CA-6ACE3B855794}" dt="2025-04-17T09:56:04.328" v="32" actId="20577"/>
          <ac:spMkLst>
            <pc:docMk/>
            <pc:sldMk cId="2971757947" sldId="632"/>
            <ac:spMk id="2" creationId="{D070ACED-E49C-EDBE-9D00-2431799669A5}"/>
          </ac:spMkLst>
        </pc:spChg>
        <pc:spChg chg="mod">
          <ac:chgData name="Lassila Kerttu (ELY)" userId="25010fe4-a6cb-4bcb-9778-01f1926436db" providerId="ADAL" clId="{8F72B10D-646E-4DAF-B3CA-6ACE3B855794}" dt="2025-04-17T09:56:54.613" v="76" actId="14100"/>
          <ac:spMkLst>
            <pc:docMk/>
            <pc:sldMk cId="2971757947" sldId="632"/>
            <ac:spMk id="5" creationId="{703CA83E-AF5F-99F1-EA7F-C8A8BF7C8254}"/>
          </ac:spMkLst>
        </pc:spChg>
      </pc:sldChg>
      <pc:sldChg chg="modSp mod">
        <pc:chgData name="Lassila Kerttu (ELY)" userId="25010fe4-a6cb-4bcb-9778-01f1926436db" providerId="ADAL" clId="{8F72B10D-646E-4DAF-B3CA-6ACE3B855794}" dt="2025-04-17T09:55:03.291" v="18" actId="20577"/>
        <pc:sldMkLst>
          <pc:docMk/>
          <pc:sldMk cId="4077841278" sldId="634"/>
        </pc:sldMkLst>
        <pc:spChg chg="mod">
          <ac:chgData name="Lassila Kerttu (ELY)" userId="25010fe4-a6cb-4bcb-9778-01f1926436db" providerId="ADAL" clId="{8F72B10D-646E-4DAF-B3CA-6ACE3B855794}" dt="2025-04-17T09:55:03.291" v="18" actId="20577"/>
          <ac:spMkLst>
            <pc:docMk/>
            <pc:sldMk cId="4077841278" sldId="634"/>
            <ac:spMk id="2" creationId="{9ADC33D6-C058-82EB-0A74-177D1AE9B0DA}"/>
          </ac:spMkLst>
        </pc:spChg>
      </pc:sldChg>
      <pc:sldChg chg="modSp mod">
        <pc:chgData name="Lassila Kerttu (ELY)" userId="25010fe4-a6cb-4bcb-9778-01f1926436db" providerId="ADAL" clId="{8F72B10D-646E-4DAF-B3CA-6ACE3B855794}" dt="2025-04-17T09:54:04.821" v="10" actId="962"/>
        <pc:sldMkLst>
          <pc:docMk/>
          <pc:sldMk cId="1703604356" sldId="635"/>
        </pc:sldMkLst>
        <pc:picChg chg="mod">
          <ac:chgData name="Lassila Kerttu (ELY)" userId="25010fe4-a6cb-4bcb-9778-01f1926436db" providerId="ADAL" clId="{8F72B10D-646E-4DAF-B3CA-6ACE3B855794}" dt="2025-04-17T09:54:04.821" v="10" actId="962"/>
          <ac:picMkLst>
            <pc:docMk/>
            <pc:sldMk cId="1703604356" sldId="635"/>
            <ac:picMk id="6" creationId="{5B24BE1D-8BD1-1C29-04A3-FE81B9CF3BAF}"/>
          </ac:picMkLst>
        </pc:picChg>
      </pc:sldChg>
      <pc:sldChg chg="modSp mod">
        <pc:chgData name="Lassila Kerttu (ELY)" userId="25010fe4-a6cb-4bcb-9778-01f1926436db" providerId="ADAL" clId="{8F72B10D-646E-4DAF-B3CA-6ACE3B855794}" dt="2025-04-17T09:54:59.551" v="14" actId="20577"/>
        <pc:sldMkLst>
          <pc:docMk/>
          <pc:sldMk cId="3019302080" sldId="637"/>
        </pc:sldMkLst>
        <pc:spChg chg="mod">
          <ac:chgData name="Lassila Kerttu (ELY)" userId="25010fe4-a6cb-4bcb-9778-01f1926436db" providerId="ADAL" clId="{8F72B10D-646E-4DAF-B3CA-6ACE3B855794}" dt="2025-04-17T09:54:59.551" v="14" actId="20577"/>
          <ac:spMkLst>
            <pc:docMk/>
            <pc:sldMk cId="3019302080" sldId="637"/>
            <ac:spMk id="2" creationId="{A30F4823-320C-1925-BB01-1011FE80D55F}"/>
          </ac:spMkLst>
        </pc:spChg>
      </pc:sldChg>
      <pc:sldChg chg="modSp mod">
        <pc:chgData name="Lassila Kerttu (ELY)" userId="25010fe4-a6cb-4bcb-9778-01f1926436db" providerId="ADAL" clId="{8F72B10D-646E-4DAF-B3CA-6ACE3B855794}" dt="2025-04-17T09:55:06.756" v="22" actId="20577"/>
        <pc:sldMkLst>
          <pc:docMk/>
          <pc:sldMk cId="2973840609" sldId="638"/>
        </pc:sldMkLst>
        <pc:spChg chg="mod">
          <ac:chgData name="Lassila Kerttu (ELY)" userId="25010fe4-a6cb-4bcb-9778-01f1926436db" providerId="ADAL" clId="{8F72B10D-646E-4DAF-B3CA-6ACE3B855794}" dt="2025-04-17T09:55:06.756" v="22" actId="20577"/>
          <ac:spMkLst>
            <pc:docMk/>
            <pc:sldMk cId="2973840609" sldId="638"/>
            <ac:spMk id="2" creationId="{69B62C00-5664-AB04-FEDE-412797D3E5D5}"/>
          </ac:spMkLst>
        </pc:spChg>
      </pc:sldChg>
      <pc:sldChg chg="modSp mod">
        <pc:chgData name="Lassila Kerttu (ELY)" userId="25010fe4-a6cb-4bcb-9778-01f1926436db" providerId="ADAL" clId="{8F72B10D-646E-4DAF-B3CA-6ACE3B855794}" dt="2025-04-17T09:56:16.233" v="42" actId="20577"/>
        <pc:sldMkLst>
          <pc:docMk/>
          <pc:sldMk cId="2205620668" sldId="639"/>
        </pc:sldMkLst>
        <pc:spChg chg="mod">
          <ac:chgData name="Lassila Kerttu (ELY)" userId="25010fe4-a6cb-4bcb-9778-01f1926436db" providerId="ADAL" clId="{8F72B10D-646E-4DAF-B3CA-6ACE3B855794}" dt="2025-04-17T09:56:16.233" v="42" actId="20577"/>
          <ac:spMkLst>
            <pc:docMk/>
            <pc:sldMk cId="2205620668" sldId="639"/>
            <ac:spMk id="2" creationId="{E59F2EFF-7BCA-2629-6415-572817A701EC}"/>
          </ac:spMkLst>
        </pc:spChg>
        <pc:picChg chg="mod">
          <ac:chgData name="Lassila Kerttu (ELY)" userId="25010fe4-a6cb-4bcb-9778-01f1926436db" providerId="ADAL" clId="{8F72B10D-646E-4DAF-B3CA-6ACE3B855794}" dt="2025-04-17T09:53:52.327" v="7" actId="962"/>
          <ac:picMkLst>
            <pc:docMk/>
            <pc:sldMk cId="2205620668" sldId="639"/>
            <ac:picMk id="6" creationId="{6EF6806F-81AE-4DE0-7E49-2E0EC6428C5A}"/>
          </ac:picMkLst>
        </pc:picChg>
      </pc:sldChg>
      <pc:sldChg chg="modSp mod">
        <pc:chgData name="Lassila Kerttu (ELY)" userId="25010fe4-a6cb-4bcb-9778-01f1926436db" providerId="ADAL" clId="{8F72B10D-646E-4DAF-B3CA-6ACE3B855794}" dt="2025-04-17T09:56:42.341" v="74" actId="20577"/>
        <pc:sldMkLst>
          <pc:docMk/>
          <pc:sldMk cId="668950572" sldId="640"/>
        </pc:sldMkLst>
        <pc:spChg chg="mod">
          <ac:chgData name="Lassila Kerttu (ELY)" userId="25010fe4-a6cb-4bcb-9778-01f1926436db" providerId="ADAL" clId="{8F72B10D-646E-4DAF-B3CA-6ACE3B855794}" dt="2025-04-17T09:55:49.262" v="27"/>
          <ac:spMkLst>
            <pc:docMk/>
            <pc:sldMk cId="668950572" sldId="640"/>
            <ac:spMk id="2" creationId="{AF262561-CE6B-8713-8029-BB4A598A1A7C}"/>
          </ac:spMkLst>
        </pc:spChg>
        <pc:spChg chg="mod">
          <ac:chgData name="Lassila Kerttu (ELY)" userId="25010fe4-a6cb-4bcb-9778-01f1926436db" providerId="ADAL" clId="{8F72B10D-646E-4DAF-B3CA-6ACE3B855794}" dt="2025-04-17T09:56:42.341" v="74" actId="20577"/>
          <ac:spMkLst>
            <pc:docMk/>
            <pc:sldMk cId="668950572" sldId="640"/>
            <ac:spMk id="5" creationId="{07D6EE9A-CE3D-4984-E062-5F4B503F64A0}"/>
          </ac:spMkLst>
        </pc:spChg>
        <pc:picChg chg="mod">
          <ac:chgData name="Lassila Kerttu (ELY)" userId="25010fe4-a6cb-4bcb-9778-01f1926436db" providerId="ADAL" clId="{8F72B10D-646E-4DAF-B3CA-6ACE3B855794}" dt="2025-04-17T09:53:53.249" v="8" actId="962"/>
          <ac:picMkLst>
            <pc:docMk/>
            <pc:sldMk cId="668950572" sldId="640"/>
            <ac:picMk id="6" creationId="{495944CA-6683-DE4E-7CC1-97697327AF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>
                <a:latin typeface="Tahoma" panose="020B0604030504040204" pitchFamily="34" charset="0"/>
              </a:rPr>
              <a:pPr>
                <a:defRPr/>
              </a:pPr>
              <a:t>22.4.2025</a:t>
            </a:fld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 dirty="0">
              <a:latin typeface="Tahoma" panose="020B0604030504040204" pitchFamily="34" charset="0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>
                <a:latin typeface="Tahoma" panose="020B0604030504040204" pitchFamily="34" charset="0"/>
              </a:rPr>
              <a:pPr/>
              <a:t>‹#›</a:t>
            </a:fld>
            <a:endParaRPr lang="fi-FI" altLang="fi-FI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 smtClean="0"/>
              <a:pPr>
                <a:defRPr/>
              </a:pPr>
              <a:t>22.4.2025.</a:t>
            </a:fld>
            <a:endParaRPr lang="hr-HR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anose="020B0604030504040204" pitchFamily="34" charset="0"/>
              </a:defRPr>
            </a:lvl1pPr>
          </a:lstStyle>
          <a:p>
            <a:fld id="{401AC3AC-4520-4E4B-BB06-6526342D6FC6}" type="slidenum">
              <a:rPr lang="uk-UA" altLang="fi-FI" smtClean="0"/>
              <a:pPr/>
              <a:t>‹#›</a:t>
            </a:fld>
            <a:endParaRPr lang="uk-UA" alt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4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emf"/><Relationship Id="rId4" Type="http://schemas.openxmlformats.org/officeDocument/2006/relationships/image" Target="../media/image14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AC06F15F-EE20-1239-50EF-2F79117631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440000"/>
            <a:ext cx="10750821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B56FAD40-70D9-3727-54CA-8B7E4B641E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63D7644-CA2A-3526-6857-7AB82FB26C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404B4E-A101-8F4B-194A-5EF1D5868B7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256615" y="252413"/>
            <a:ext cx="5839385" cy="538094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0000" y="1440000"/>
            <a:ext cx="50400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796BAD7-BB7A-D9D1-58C3-C0D2DD2773D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361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4B1254AF-9EBD-7897-B734-B4511FCDC8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1A93E212-CB42-7D9D-A5E6-21055BD137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9238" y="252413"/>
            <a:ext cx="5846762" cy="5584825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80000" y="1440000"/>
            <a:ext cx="50400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3A667C8-5135-E39C-B3C8-48FDD65F8EE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7041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0C519C61-A283-87E1-B3E2-B0717F8DA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38D80E0-11ED-73F7-9E31-DD9B4047D4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4192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FB2E6EB-BFBF-61E0-DF8C-55B4C33292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24DC2FB-9BE6-063C-0956-5BF483167C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568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1E9E03-CC02-33D3-631E-773CE73AED8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361DD28F-2820-5B3D-8DC3-FDC322506D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2FC0DC0-DFA6-7BD6-463E-2C5D47F402CC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0591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BFE756F8-53B6-2B2B-83DC-F353A2C0F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1E9E14-4093-31B1-06FC-B9819ED516D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7887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0ABD36E2-F7CF-9A67-29F5-59A2EA754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0DB1DB3-7A83-4545-8363-D9A3BD94082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2377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18279916-B7FC-0EB7-146B-7C8F4719B0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2F35410E-BCD4-346E-8B28-A5051F39C2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64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A2461FE-09FA-B49E-AECA-10813286FE97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1747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A1AB06C5-8D7D-4A37-3FAA-795034119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52578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4C538E-01D2-6FD5-F964-C4C224681BA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17104" y="1440000"/>
            <a:ext cx="52578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E0A351E-CA36-80E0-2514-B3FFD2ADF9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049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E0F2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2AAFC60C-2E63-6BD1-5C15-09F3F8BFB9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4B2DD3-302A-1A60-4CCF-2E04EC3773B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0619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C37F7A4B-4E78-48B5-4286-CF56D1EAB8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DDF220-85AE-7626-E326-C1D8DC3477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000" y="1440000"/>
            <a:ext cx="5257800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endParaRPr lang="en-FI" dirty="0"/>
          </a:p>
        </p:txBody>
      </p:sp>
      <p:sp>
        <p:nvSpPr>
          <p:cNvPr id="3" name="Sisällön paikkamerkki 3">
            <a:extLst>
              <a:ext uri="{FF2B5EF4-FFF2-40B4-BE49-F238E27FC236}">
                <a16:creationId xmlns:a16="http://schemas.microsoft.com/office/drawing/2014/main" id="{F279110B-D976-0514-AB82-9CCF633D0D7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955345"/>
            <a:ext cx="5257800" cy="3784147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C5BB6FF-5A65-BDB9-3F6B-D25CA483A3C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16570" y="1440000"/>
            <a:ext cx="5258333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endParaRPr lang="en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4C538E-01D2-6FD5-F964-C4C224681BA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217104" y="1955345"/>
            <a:ext cx="5257800" cy="3784147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4D7E5EB-7A79-F56A-61C2-B85DAAEF2E3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31706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9D0D998F-7534-8D55-8841-36FF8E87D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7041600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B4AAEC6E-3129-5E75-3741-ABF262F3B3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B44770A-4324-2962-C97D-5B391A6E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33945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F1AECAF4-1C9A-78CC-2747-AF62D9279C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720000"/>
            <a:ext cx="7039999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9">
            <a:extLst>
              <a:ext uri="{FF2B5EF4-FFF2-40B4-BE49-F238E27FC236}">
                <a16:creationId xmlns:a16="http://schemas.microsoft.com/office/drawing/2014/main" id="{D8A94D30-C56B-7DE9-B576-D6608A5ACF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1D9B68D-EE8C-3CF4-3888-03EFD14ED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4961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3120C04D-47EE-5CA8-58FD-0BCF9A4445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7041600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9">
            <a:extLst>
              <a:ext uri="{FF2B5EF4-FFF2-40B4-BE49-F238E27FC236}">
                <a16:creationId xmlns:a16="http://schemas.microsoft.com/office/drawing/2014/main" id="{7E85026E-EC75-F809-2385-ECC66949A4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3C3D-1A2C-DB73-7144-00CC42B63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260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kuv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5" y="252257"/>
            <a:ext cx="7844400" cy="5770800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C5521DDA-6E29-29E6-D607-354993D0E9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7041600" cy="576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9">
            <a:extLst>
              <a:ext uri="{FF2B5EF4-FFF2-40B4-BE49-F238E27FC236}">
                <a16:creationId xmlns:a16="http://schemas.microsoft.com/office/drawing/2014/main" id="{2D970EBE-5C8B-6591-C236-B005636B3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439999"/>
            <a:ext cx="7040000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8400" y="251999"/>
            <a:ext cx="35016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8FC3E4B-12C7-A163-B4E5-4E487106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09288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4D620B2C-4901-206B-A03C-727B695C9B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0996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1330381-7A0D-12E4-1CB5-A7F686A956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08098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8"/>
            <a:ext cx="7512000" cy="5769389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95E559-0EF6-B0E0-5552-32D490B3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A86CB61F-F04F-AA1C-7915-444A4A100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0996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A916C8C1-468A-F9BF-6B74-BEDF8AEC3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10000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9"/>
            <a:ext cx="75240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9E0A4B7-766C-E0DE-79FF-34D9F5800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96665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81ECB031-6A7D-EF95-93A2-43FF99353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30980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43A5BDA6-BE83-66EE-17F8-92BD72940C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10000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9"/>
            <a:ext cx="75240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6A42A7F-61FF-9509-2D10-4AE23ADCB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97955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iso kuv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716" y="252257"/>
            <a:ext cx="3845153" cy="5770800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474C23C-CC49-2214-06F2-2666E7435A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19998"/>
            <a:ext cx="3098000" cy="9000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Tekstin paikkamerkki 9">
            <a:extLst>
              <a:ext uri="{FF2B5EF4-FFF2-40B4-BE49-F238E27FC236}">
                <a16:creationId xmlns:a16="http://schemas.microsoft.com/office/drawing/2014/main" id="{4EF41AF3-8810-B29C-9242-6B5F667B4A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710000"/>
            <a:ext cx="3098000" cy="395922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39D3A404-5BD4-9CE8-5B56-81D2032C3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28000" y="251999"/>
            <a:ext cx="7524000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72096E8-3493-5E2D-6F15-C2E65B91F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88571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BC55CB6-E0D7-DA96-4F0B-43F23D33DAA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4" y="1440000"/>
            <a:ext cx="503927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2887A1-F2FE-2A0F-636C-9EB05040E57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104966" y="252412"/>
            <a:ext cx="5839383" cy="576897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0BEC969-41F4-33C7-270F-4E79825457D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C4D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71B6FFA-48D8-4143-3975-658522920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445FE7-5959-9236-A8ED-443B2A6F463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4885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22887A1-F2FE-2A0F-636C-9EB05040E57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20724" y="1440000"/>
            <a:ext cx="503927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Kuvan paikkamerkki 7">
            <a:extLst>
              <a:ext uri="{FF2B5EF4-FFF2-40B4-BE49-F238E27FC236}">
                <a16:creationId xmlns:a16="http://schemas.microsoft.com/office/drawing/2014/main" id="{59822BB9-2EBC-5825-A46D-88BA41C48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4966" y="251999"/>
            <a:ext cx="583503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EB5CE9BE-D040-CA31-5F62-07F774633C1E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BEFC5941-E56D-8BE8-D1B1-9CB826BBBA78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252000" y="252412"/>
            <a:ext cx="5839383" cy="576897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25D4E21-2BA6-F21C-620B-00C7CFFAB0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0174" y="1440000"/>
            <a:ext cx="503982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3BF43790-F265-C237-5273-EA88CB5CA0A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7997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vasemm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5407422-0C15-3EC6-F8E7-FDDB9B83C4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7" name="Kuvan paikkamerkki 7">
            <a:extLst>
              <a:ext uri="{FF2B5EF4-FFF2-40B4-BE49-F238E27FC236}">
                <a16:creationId xmlns:a16="http://schemas.microsoft.com/office/drawing/2014/main" id="{59822BB9-2EBC-5825-A46D-88BA41C489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583503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125D4E21-2BA6-F21C-620B-00C7CFFAB0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80174" y="1440000"/>
            <a:ext cx="5039825" cy="4320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23043547-FC31-A101-CF95-0EA2D194C51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0453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BAD65E-6836-3FC9-B889-9F2ACE2F6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72E13A5-7870-921A-8C30-8F97CBBB1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60433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C7AEE582-6FFB-7BE6-B9EC-AC9EA934F3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7731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B7E16EF3-1327-C220-DB9B-7AD2927F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8000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31E88609-4367-D81D-17FF-B5469B628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8000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85858"/>
            <a:ext cx="4572871" cy="4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2A8C0BD2-44BA-5225-1749-20D8A5B42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8000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B063DCB7-0E64-4B2A-CA84-89C215F85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7999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18896"/>
            <a:ext cx="2190682" cy="47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2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>
            <a:extLst>
              <a:ext uri="{FF2B5EF4-FFF2-40B4-BE49-F238E27FC236}">
                <a16:creationId xmlns:a16="http://schemas.microsoft.com/office/drawing/2014/main" id="{E63FC227-6B28-AD9D-BAC5-F8C700B03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8930" y="2088000"/>
            <a:ext cx="5327009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18930" y="4157999"/>
            <a:ext cx="5327009" cy="720000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4690" y="1279577"/>
            <a:ext cx="4651642" cy="52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FAF0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A0193E6-5A86-623F-104E-95FD43158D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D50CDA-808C-735F-37BB-08E22F4CE51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2363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136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2512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kuvalla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7">
            <a:extLst>
              <a:ext uri="{FF2B5EF4-FFF2-40B4-BE49-F238E27FC236}">
                <a16:creationId xmlns:a16="http://schemas.microsoft.com/office/drawing/2014/main" id="{A19D5105-9887-9984-B684-CFAD36754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74000" y="2088000"/>
            <a:ext cx="6120000" cy="1800000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i-FI" noProof="0" dirty="0"/>
              <a:t>Lisää 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73999" y="4158000"/>
            <a:ext cx="6120000" cy="720000"/>
          </a:xfrm>
        </p:spPr>
        <p:txBody>
          <a:bodyPr>
            <a:normAutofit/>
          </a:bodyPr>
          <a:lstStyle>
            <a:lvl1pPr marL="0" indent="0" algn="l">
              <a:buNone/>
              <a:defRPr sz="180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571A4680-166D-0495-ABB5-3D7DE039A2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000" y="251999"/>
            <a:ext cx="4275313" cy="5770800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904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A0A97A81-B0AA-4AEF-47DF-BBFA32FB6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0B99A34-992B-6BC1-7E52-61AE6F8E0E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7155" r="4036"/>
          <a:stretch/>
        </p:blipFill>
        <p:spPr>
          <a:xfrm>
            <a:off x="8995605" y="251505"/>
            <a:ext cx="2944396" cy="20751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880"/>
          <a:stretch/>
        </p:blipFill>
        <p:spPr>
          <a:xfrm>
            <a:off x="251998" y="2998309"/>
            <a:ext cx="4790548" cy="302727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1998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66DC960-97A7-BE48-93C8-2725144676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1C39B2F4-A4F9-AEFD-8492-6A0B7FC6F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431"/>
          <a:stretch/>
        </p:blipFill>
        <p:spPr>
          <a:xfrm>
            <a:off x="254457" y="2338135"/>
            <a:ext cx="2469121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3BAEED8-CA00-1B25-5F07-B72DC2ABE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>
            <a:extLst>
              <a:ext uri="{FF2B5EF4-FFF2-40B4-BE49-F238E27FC236}">
                <a16:creationId xmlns:a16="http://schemas.microsoft.com/office/drawing/2014/main" id="{28EC4286-E9F0-87E9-CB6E-76F24D2C2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1176" y="4598369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55467" y="433658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88550" y="399177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067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BC59C175-42D2-1E7B-7A15-03F3DC00F5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38C8A9EE-F0E3-10E8-0CE1-AEF61C4E9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5642" y="582669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11224" y="235993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F3D758E-9BA3-069F-3E34-5E52E3559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2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5CFF265B-8A04-5D23-5FF9-EFA70B874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32495" y="1782000"/>
            <a:ext cx="5327009" cy="1800000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väliotsikko tähän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32495" y="3852000"/>
            <a:ext cx="5327009" cy="720000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Alaotsikko tai esittäjä, aika ja paikka.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97900" y="70472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15081" y="2692823"/>
            <a:ext cx="3266352" cy="3672409"/>
          </a:xfrm>
          <a:prstGeom prst="rect">
            <a:avLst/>
          </a:prstGeom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8E303C0-F728-D7CF-FDEE-E51B181A6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siv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F31164FF-D359-3F4E-FA82-11C8BBDFD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413"/>
            <a:ext cx="11692350" cy="5584825"/>
          </a:xfrm>
          <a:prstGeom prst="rect">
            <a:avLst/>
          </a:prstGeom>
          <a:solidFill>
            <a:srgbClr val="FDE9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EB22DF0-1F8B-07D2-040A-3E9395B787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0D2E349-AD54-D4A3-027F-C500CEF96478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20000" y="1440000"/>
            <a:ext cx="107496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982B106-1142-22BF-85A4-9FAF38DC2AEF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2292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 / lopet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901847E3-5C0C-6C03-18F3-627D130EB0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9827" y="1304643"/>
            <a:ext cx="2878768" cy="4717333"/>
          </a:xfrm>
          <a:prstGeom prst="rect">
            <a:avLst/>
          </a:prstGeom>
        </p:spPr>
      </p:pic>
      <p:sp>
        <p:nvSpPr>
          <p:cNvPr id="5" name="Otsikko 4">
            <a:extLst>
              <a:ext uri="{FF2B5EF4-FFF2-40B4-BE49-F238E27FC236}">
                <a16:creationId xmlns:a16="http://schemas.microsoft.com/office/drawing/2014/main" id="{955B0456-9B9C-7DEB-593E-549FFCF40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4000" y="1594800"/>
            <a:ext cx="6120000" cy="183600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D22B0150-01C3-6F76-970B-A23CF5CD31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4000" y="3672000"/>
            <a:ext cx="6120000" cy="108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yhteystiedot</a:t>
            </a:r>
          </a:p>
        </p:txBody>
      </p:sp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sivu / lopet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>
            <a:extLst>
              <a:ext uri="{FF2B5EF4-FFF2-40B4-BE49-F238E27FC236}">
                <a16:creationId xmlns:a16="http://schemas.microsoft.com/office/drawing/2014/main" id="{9B853782-9F9B-5660-1E14-9063573D1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252000"/>
            <a:ext cx="11692800" cy="5769388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2885" y="714480"/>
            <a:ext cx="3832652" cy="5307496"/>
          </a:xfrm>
          <a:prstGeom prst="rect">
            <a:avLst/>
          </a:prstGeom>
        </p:spPr>
      </p:pic>
      <p:sp>
        <p:nvSpPr>
          <p:cNvPr id="4" name="Otsikko 4">
            <a:extLst>
              <a:ext uri="{FF2B5EF4-FFF2-40B4-BE49-F238E27FC236}">
                <a16:creationId xmlns:a16="http://schemas.microsoft.com/office/drawing/2014/main" id="{9DE2C061-3D0F-C107-EA1F-1F8E5AF3A7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4000" y="1594800"/>
            <a:ext cx="6120000" cy="1836000"/>
          </a:xfrm>
        </p:spPr>
        <p:txBody>
          <a:bodyPr anchor="b" anchorCtr="0">
            <a:normAutofit/>
          </a:bodyPr>
          <a:lstStyle>
            <a:lvl1pPr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Lisää kiitosteksti</a:t>
            </a:r>
          </a:p>
        </p:txBody>
      </p:sp>
      <p:sp>
        <p:nvSpPr>
          <p:cNvPr id="6" name="Tekstin paikkamerkki 6">
            <a:extLst>
              <a:ext uri="{FF2B5EF4-FFF2-40B4-BE49-F238E27FC236}">
                <a16:creationId xmlns:a16="http://schemas.microsoft.com/office/drawing/2014/main" id="{5DE7C147-FB63-F866-9AD3-764CE89F05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74000" y="3672000"/>
            <a:ext cx="6120000" cy="108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dirty="0"/>
              <a:t>Lisää yhteystiedot</a:t>
            </a:r>
          </a:p>
        </p:txBody>
      </p:sp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24633CD5-2CE8-4065-5307-93439A4F9A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6A56CF-8FE3-8F7F-55AB-E3658C3A9F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725" y="1440000"/>
            <a:ext cx="5326063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E2217E9E-8F22-AB2D-3907-6F711333FA3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5200" y="1440000"/>
            <a:ext cx="5326063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D7F3FA1-D708-AED3-F0BE-00857E2386E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 ala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EE38BAB-B386-4C31-2DE1-58A24FDCC7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0B339C-D1A4-8B53-5061-7456A88F99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440000"/>
            <a:ext cx="5326063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56A56CF-8FE3-8F7F-55AB-E3658C3A9FA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20725" y="1926772"/>
            <a:ext cx="5326063" cy="3755686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45B06-0829-4AA4-1BCC-5C1FA1EDDC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25200" y="1440000"/>
            <a:ext cx="5326063" cy="40930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Sisällön paikkamerkki 5">
            <a:extLst>
              <a:ext uri="{FF2B5EF4-FFF2-40B4-BE49-F238E27FC236}">
                <a16:creationId xmlns:a16="http://schemas.microsoft.com/office/drawing/2014/main" id="{E2217E9E-8F22-AB2D-3907-6F711333FA3F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5200" y="1926772"/>
            <a:ext cx="5326063" cy="3755686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ACC8844-72F4-416B-480E-685CD180A03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29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llinen sisältö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>
            <a:extLst>
              <a:ext uri="{FF2B5EF4-FFF2-40B4-BE49-F238E27FC236}">
                <a16:creationId xmlns:a16="http://schemas.microsoft.com/office/drawing/2014/main" id="{9CBA6753-AC2F-F93E-2C42-0E7F5C9CE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0" y="1439999"/>
            <a:ext cx="5040000" cy="4193357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F404B4E-A101-8F4B-194A-5EF1D5868B74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096000" y="252413"/>
            <a:ext cx="5848350" cy="538094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FC4E0D0-D0F4-0DFD-7034-5036AAE979C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712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aikka oike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8477C43-53FF-0603-0B98-EF535C584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5040000" cy="576000"/>
          </a:xfrm>
        </p:spPr>
        <p:txBody>
          <a:bodyPr/>
          <a:lstStyle/>
          <a:p>
            <a:r>
              <a:rPr lang="fi-FI" noProof="0" dirty="0"/>
              <a:t>Lisää otsikko tähän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C9B3232E-DDBD-61D4-59D7-3B23858620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000" y="1440000"/>
            <a:ext cx="5040000" cy="419400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Kuvan paikkamerkki 7">
            <a:extLst>
              <a:ext uri="{FF2B5EF4-FFF2-40B4-BE49-F238E27FC236}">
                <a16:creationId xmlns:a16="http://schemas.microsoft.com/office/drawing/2014/main" id="{DBA1F0D4-5106-2EF2-94CC-3987EBA7B0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52413"/>
            <a:ext cx="5848350" cy="5584825"/>
          </a:xfrm>
          <a:solidFill>
            <a:schemeClr val="bg1">
              <a:lumMod val="95000"/>
            </a:schemeClr>
          </a:solidFill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95BEDE-56D8-75FC-B767-D0803F7AFB1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038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3068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</a:t>
            </a:r>
            <a:r>
              <a:rPr lang="en-GB" dirty="0"/>
              <a:t>.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63068" cy="419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Rectangle 30">
            <a:extLst>
              <a:ext uri="{FF2B5EF4-FFF2-40B4-BE49-F238E27FC236}">
                <a16:creationId xmlns:a16="http://schemas.microsoft.com/office/drawing/2014/main" id="{9B26E231-F98B-9C2E-A942-626D9BB3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2000" y="5838130"/>
            <a:ext cx="11692350" cy="18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984B9F9C-A983-A121-9F6E-9D0CB6025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99" y="6338686"/>
            <a:ext cx="1008000" cy="28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F9B73A-4585-9B53-97FF-ADACB5BE8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9641559" y="6208193"/>
            <a:ext cx="1910981" cy="4358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17A1B24-6482-15CE-63EB-8183B04FC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rcRect/>
          <a:stretch/>
        </p:blipFill>
        <p:spPr>
          <a:xfrm>
            <a:off x="7583067" y="6210800"/>
            <a:ext cx="1689756" cy="4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126" r:id="rId2"/>
    <p:sldLayoutId id="2147484129" r:id="rId3"/>
    <p:sldLayoutId id="2147484128" r:id="rId4"/>
    <p:sldLayoutId id="2147484127" r:id="rId5"/>
    <p:sldLayoutId id="2147484057" r:id="rId6"/>
    <p:sldLayoutId id="2147484131" r:id="rId7"/>
    <p:sldLayoutId id="2147484122" r:id="rId8"/>
    <p:sldLayoutId id="2147484123" r:id="rId9"/>
    <p:sldLayoutId id="2147484124" r:id="rId10"/>
    <p:sldLayoutId id="2147484125" r:id="rId11"/>
    <p:sldLayoutId id="2147484130" r:id="rId12"/>
    <p:sldLayoutId id="21474840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165B94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360363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57" userDrawn="1">
          <p15:clr>
            <a:srgbClr val="F26B43"/>
          </p15:clr>
        </p15:guide>
        <p15:guide id="4" pos="7524" userDrawn="1">
          <p15:clr>
            <a:srgbClr val="F26B43"/>
          </p15:clr>
        </p15:guide>
        <p15:guide id="5" orient="horz" pos="15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  <p15:guide id="7" orient="horz" pos="36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4904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</a:t>
            </a:r>
            <a:r>
              <a:rPr lang="en-GB" dirty="0"/>
              <a:t>.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54904" cy="432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19">
            <a:extLst>
              <a:ext uri="{FF2B5EF4-FFF2-40B4-BE49-F238E27FC236}">
                <a16:creationId xmlns:a16="http://schemas.microsoft.com/office/drawing/2014/main" id="{4E3DF300-597D-8D7C-2A5A-7B13DD4E9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99" y="6338686"/>
            <a:ext cx="1008000" cy="28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3F9B73A-4585-9B53-97FF-ADACB5BE8B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9641559" y="6208193"/>
            <a:ext cx="1910981" cy="435800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217A1B24-6482-15CE-63EB-8183B04FC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rcRect/>
          <a:stretch/>
        </p:blipFill>
        <p:spPr>
          <a:xfrm>
            <a:off x="7583067" y="6210800"/>
            <a:ext cx="1689756" cy="4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132" r:id="rId2"/>
    <p:sldLayoutId id="2147484135" r:id="rId3"/>
    <p:sldLayoutId id="2147484133" r:id="rId4"/>
    <p:sldLayoutId id="2147484134" r:id="rId5"/>
    <p:sldLayoutId id="2147484136" r:id="rId6"/>
    <p:sldLayoutId id="2147484137" r:id="rId7"/>
    <p:sldLayoutId id="2147484118" r:id="rId8"/>
    <p:sldLayoutId id="2147484119" r:id="rId9"/>
    <p:sldLayoutId id="2147484120" r:id="rId10"/>
    <p:sldLayoutId id="2147484121" r:id="rId11"/>
    <p:sldLayoutId id="2147484087" r:id="rId12"/>
    <p:sldLayoutId id="2147484115" r:id="rId13"/>
    <p:sldLayoutId id="2147484116" r:id="rId14"/>
    <p:sldLayoutId id="2147484117" r:id="rId15"/>
    <p:sldLayoutId id="2147484141" r:id="rId16"/>
    <p:sldLayoutId id="2147484072" r:id="rId17"/>
    <p:sldLayoutId id="2147484139" r:id="rId18"/>
    <p:sldLayoutId id="2147484142" r:id="rId19"/>
    <p:sldLayoutId id="214748414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165B94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360363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57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7524" userDrawn="1">
          <p15:clr>
            <a:srgbClr val="F26B43"/>
          </p15:clr>
        </p15:guide>
        <p15:guide id="5" orient="horz" pos="159" userDrawn="1">
          <p15:clr>
            <a:srgbClr val="F26B43"/>
          </p15:clr>
        </p15:guide>
        <p15:guide id="6" orient="horz" pos="379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6800" cy="57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dirty="0" err="1"/>
              <a:t>Muokkaa</a:t>
            </a:r>
            <a:r>
              <a:rPr lang="en-GB" dirty="0"/>
              <a:t> </a:t>
            </a:r>
            <a:r>
              <a:rPr lang="en-GB" dirty="0" err="1"/>
              <a:t>ots</a:t>
            </a:r>
            <a:r>
              <a:rPr lang="en-GB" dirty="0"/>
              <a:t>. </a:t>
            </a:r>
            <a:r>
              <a:rPr lang="en-GB" dirty="0" err="1"/>
              <a:t>perustyyl</a:t>
            </a:r>
            <a:r>
              <a:rPr lang="en-GB" dirty="0"/>
              <a:t>. </a:t>
            </a:r>
            <a:r>
              <a:rPr lang="en-GB" dirty="0" err="1"/>
              <a:t>napsautt</a:t>
            </a:r>
            <a:r>
              <a:rPr lang="en-GB" dirty="0"/>
              <a:t>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107568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Dian numeron paikkamerkki 19">
            <a:extLst>
              <a:ext uri="{FF2B5EF4-FFF2-40B4-BE49-F238E27FC236}">
                <a16:creationId xmlns:a16="http://schemas.microsoft.com/office/drawing/2014/main" id="{9679AF1E-6BAD-D8BB-7389-2F195789E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1999" y="6338686"/>
            <a:ext cx="1008000" cy="286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000" b="0">
                <a:solidFill>
                  <a:schemeClr val="tx1"/>
                </a:solidFill>
                <a:latin typeface="+mn-lt"/>
              </a:defRPr>
            </a:lvl1pPr>
          </a:lstStyle>
          <a:p>
            <a:fld id="{49719612-53BE-4F51-B5D1-3290D8DAB2A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446993-AA0F-C657-9FAE-279DE51F9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641559" y="6208193"/>
            <a:ext cx="1910981" cy="4358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B708289-AF02-6D4D-04F6-3DCAD8A24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rcRect/>
          <a:stretch/>
        </p:blipFill>
        <p:spPr>
          <a:xfrm>
            <a:off x="7583067" y="6210800"/>
            <a:ext cx="1689756" cy="4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12" r:id="rId8"/>
    <p:sldLayoutId id="2147484113" r:id="rId9"/>
    <p:sldLayoutId id="2147484114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rgbClr val="165B94"/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177800" indent="-1778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1pPr>
      <a:lvl2pPr marL="360363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2pPr>
      <a:lvl3pPr marL="5381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3pPr>
      <a:lvl4pPr marL="715963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4pPr>
      <a:lvl5pPr marL="898525" indent="-1825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57" userDrawn="1">
          <p15:clr>
            <a:srgbClr val="F26B43"/>
          </p15:clr>
        </p15:guide>
        <p15:guide id="4" orient="horz" pos="16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eutu.fi/" TargetMode="External"/><Relationship Id="rId2" Type="http://schemas.openxmlformats.org/officeDocument/2006/relationships/hyperlink" Target="https://www.ruokavirasto.fi/tuet/maaseudun-palvelut-ja-elinkeinojen-kehittaminen/investoinnit/yleishyodylliset-ymparisto--ja-ilmastoinvestoinnit/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merja.osala@ely-keskus.fi" TargetMode="Externa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23F994-E0B0-38D7-0379-07DC998D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869" y="720000"/>
            <a:ext cx="3371731" cy="81162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fi-FI" sz="1500" dirty="0"/>
              <a:t> </a:t>
            </a:r>
            <a:r>
              <a:rPr lang="fi-FI" sz="3100" dirty="0"/>
              <a:t>Järvi-Suomen perinnemaisemat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33AEC6C-D442-6BB4-B88D-25CAD8C72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7869" y="1623060"/>
            <a:ext cx="3480319" cy="4297680"/>
          </a:xfrm>
        </p:spPr>
        <p:txBody>
          <a:bodyPr/>
          <a:lstStyle/>
          <a:p>
            <a:pPr marL="0" indent="0" algn="ctr">
              <a:buNone/>
            </a:pPr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Rahoitusmahdollisuuksia perustamiseen, kunnostamiseen ja hoitoon</a:t>
            </a:r>
          </a:p>
          <a:p>
            <a:pPr marL="0" indent="0" algn="ctr">
              <a:buNone/>
            </a:pPr>
            <a:endParaRPr lang="fi-FI" sz="1400" b="1" dirty="0">
              <a:solidFill>
                <a:srgbClr val="000000"/>
              </a:solidFill>
              <a:latin typeface="Tahoma"/>
            </a:endParaRPr>
          </a:p>
          <a:p>
            <a:pPr marL="0" indent="0" algn="ctr">
              <a:buNone/>
            </a:pPr>
            <a:r>
              <a:rPr lang="fi-FI" sz="2000" b="1" dirty="0"/>
              <a:t>Yleishyödylliset ympäristö- ja ilmastoinvestoinnit </a:t>
            </a:r>
          </a:p>
          <a:p>
            <a:pPr marL="0" indent="0" algn="ctr">
              <a:buNone/>
            </a:pPr>
            <a:r>
              <a:rPr lang="fi-FI" b="1" dirty="0"/>
              <a:t>Yleiset tukiehdot</a:t>
            </a:r>
          </a:p>
          <a:p>
            <a:pPr marL="0" indent="0" algn="ctr">
              <a:buNone/>
            </a:pPr>
            <a:r>
              <a:rPr lang="fi-FI" b="1" dirty="0"/>
              <a:t>16.4.2025</a:t>
            </a:r>
          </a:p>
          <a:p>
            <a:pPr marL="0" indent="0" algn="ctr">
              <a:buNone/>
            </a:pPr>
            <a:endParaRPr lang="fi-FI" b="1" dirty="0"/>
          </a:p>
          <a:p>
            <a:pPr marL="0" indent="0" algn="ctr">
              <a:buNone/>
            </a:pPr>
            <a:r>
              <a:rPr lang="en-US" sz="1600" b="1" dirty="0"/>
              <a:t>Merja Osala</a:t>
            </a:r>
          </a:p>
          <a:p>
            <a:pPr marL="0" indent="0" algn="ctr">
              <a:buNone/>
            </a:pPr>
            <a:r>
              <a:rPr lang="en-US" sz="1600" b="1" dirty="0"/>
              <a:t>Pohjois-Savon ELY-keskus</a:t>
            </a:r>
          </a:p>
        </p:txBody>
      </p:sp>
      <p:pic>
        <p:nvPicPr>
          <p:cNvPr id="6" name="Kuva 5" descr="Kuva perinnemaisemasta">
            <a:extLst>
              <a:ext uri="{FF2B5EF4-FFF2-40B4-BE49-F238E27FC236}">
                <a16:creationId xmlns:a16="http://schemas.microsoft.com/office/drawing/2014/main" id="{6A3D2651-2045-98D8-B334-5926CEAAD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63" y="214605"/>
            <a:ext cx="7799274" cy="5868954"/>
          </a:xfrm>
          <a:prstGeom prst="rect">
            <a:avLst/>
          </a:prstGeom>
          <a:noFill/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1B8D14D-2FFB-ACB1-E424-9EC61BD1C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999" y="6338686"/>
            <a:ext cx="1008000" cy="28604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719612-53BE-4F51-B5D1-3290D8DAB2AB}" type="slidenum">
              <a:rPr lang="fi-FI" smtClean="0"/>
              <a:pPr>
                <a:spcAft>
                  <a:spcPts val="600"/>
                </a:spcAft>
              </a:pPr>
              <a:t>1</a:t>
            </a:fld>
            <a:endParaRPr lang="fi-FI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1F477AA1-6371-86D2-6336-8E298836FADE}"/>
              </a:ext>
            </a:extLst>
          </p:cNvPr>
          <p:cNvSpPr txBox="1"/>
          <p:nvPr/>
        </p:nvSpPr>
        <p:spPr>
          <a:xfrm>
            <a:off x="4243363" y="5709147"/>
            <a:ext cx="2702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1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Kuva: Marjut Henttonen</a:t>
            </a:r>
          </a:p>
        </p:txBody>
      </p:sp>
    </p:spTree>
    <p:extLst>
      <p:ext uri="{BB962C8B-B14F-4D97-AF65-F5344CB8AC3E}">
        <p14:creationId xmlns:p14="http://schemas.microsoft.com/office/powerpoint/2010/main" val="3417335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6E0D4-CD5E-A911-F021-4D25782C2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9F2EFF-7BCA-2629-6415-572817A7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67150" cy="780387"/>
          </a:xfrm>
        </p:spPr>
        <p:txBody>
          <a:bodyPr/>
          <a:lstStyle/>
          <a:p>
            <a:r>
              <a:rPr lang="fi-FI" sz="2400" dirty="0"/>
              <a:t>Yleishyödylliset ympäristö- ja ilmastoinvestoinnit 3/3</a:t>
            </a:r>
            <a:br>
              <a:rPr lang="fi-FI" sz="2400" dirty="0"/>
            </a:br>
            <a:br>
              <a:rPr lang="fi-FI" sz="2400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258DD2E-0A04-5025-08C7-1BFB0C639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57E75393-4728-9E15-B94B-C68DC7EF1185}"/>
              </a:ext>
            </a:extLst>
          </p:cNvPr>
          <p:cNvSpPr txBox="1"/>
          <p:nvPr/>
        </p:nvSpPr>
        <p:spPr>
          <a:xfrm>
            <a:off x="2628900" y="1500386"/>
            <a:ext cx="9071211" cy="5140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b="1" dirty="0"/>
              <a:t>Investoinnin pysyvyys </a:t>
            </a:r>
            <a:r>
              <a:rPr lang="fi-FI" sz="1600" dirty="0"/>
              <a:t>velvoite on vähintään viisi vuotta tuen viimeisen erän maksamisesta</a:t>
            </a:r>
          </a:p>
          <a:p>
            <a:pPr lvl="1"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fi-FI" sz="1600" dirty="0"/>
              <a:t>HUOM! Maanomistajien luvat, vuokrasopimus, vuokranantajan suostumus</a:t>
            </a:r>
          </a:p>
          <a:p>
            <a:pPr marL="228600" indent="-228600" eaLnBrk="1" fontAlgn="auto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Harkinnanvarainen tuki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Jatkuva haku sähköisellä </a:t>
            </a:r>
            <a:r>
              <a:rPr lang="fi-FI" sz="1600" b="1" dirty="0"/>
              <a:t>Hyrrä</a:t>
            </a:r>
            <a:r>
              <a:rPr lang="fi-FI" sz="1600" dirty="0"/>
              <a:t>-asiointipalvelussa</a:t>
            </a:r>
          </a:p>
          <a:p>
            <a:pPr marL="685800" lvl="1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Suomi.fi -tunnukset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Ota yhteyttä ennen hankkeen hakemista ELY-keskukseen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Hankkeen voi aloittaa omalla riskillä hakemuksen jättämisen jälkeen</a:t>
            </a:r>
          </a:p>
          <a:p>
            <a:pPr marL="685800" lvl="1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HUOM! </a:t>
            </a:r>
            <a:r>
              <a:rPr lang="fi-FI" sz="1600" i="1" dirty="0"/>
              <a:t>Jos hanke ei saa rahoitusta?</a:t>
            </a:r>
          </a:p>
          <a:p>
            <a:pPr marL="285750" marR="0" lvl="0" indent="-228600" defTabSz="91440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Hakemukset </a:t>
            </a:r>
            <a:r>
              <a:rPr lang="fi-FI" sz="1600" b="1" dirty="0"/>
              <a:t>pisteytetään</a:t>
            </a:r>
            <a:r>
              <a:rPr lang="fi-FI" sz="1600" dirty="0"/>
              <a:t> valintajakson päättymisen jälkeen valtakunnallisten valintakriteerien mukaisesti</a:t>
            </a:r>
          </a:p>
          <a:p>
            <a:pPr marL="971550" lvl="2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Valtakunnalliset valintajaksot	1.2.-30.4.2025</a:t>
            </a:r>
          </a:p>
          <a:p>
            <a:pPr lvl="2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fi-FI" sz="1400" dirty="0"/>
              <a:t>			1.5.-30.9.2025</a:t>
            </a:r>
          </a:p>
          <a:p>
            <a:pPr lvl="2" eaLnBrk="1" fontAlgn="auto" hangingPunct="1">
              <a:spcBef>
                <a:spcPts val="500"/>
              </a:spcBef>
              <a:spcAft>
                <a:spcPts val="0"/>
              </a:spcAft>
              <a:defRPr/>
            </a:pPr>
            <a:r>
              <a:rPr lang="fi-FI" sz="1400" dirty="0"/>
              <a:t>			1.10.2025 – 31.1.2026</a:t>
            </a:r>
          </a:p>
          <a:p>
            <a:pPr lvl="2" indent="-228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/>
              <a:t>Lisäksi mahdolliset ELY-kohtaiset teemahaut</a:t>
            </a:r>
          </a:p>
          <a:p>
            <a:pPr lvl="2" indent="-2286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400" dirty="0" err="1"/>
              <a:t>Leader</a:t>
            </a:r>
            <a:r>
              <a:rPr lang="fi-FI" sz="1400" dirty="0"/>
              <a:t>-ryhmillä omat valintajaksot</a:t>
            </a:r>
            <a:endParaRPr lang="fi-FI" sz="1400" i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6EF6806F-81AE-4DE0-7E49-2E0EC6428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67" y="2635249"/>
            <a:ext cx="186905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20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33EED1-26D7-525C-EE04-F39351613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262561-CE6B-8713-8029-BB4A598A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67150" cy="780387"/>
          </a:xfrm>
        </p:spPr>
        <p:txBody>
          <a:bodyPr/>
          <a:lstStyle/>
          <a:p>
            <a:r>
              <a:rPr lang="fi-FI" sz="2400" b="1" dirty="0">
                <a:latin typeface="Tahoma"/>
                <a:ea typeface="Tahoma"/>
                <a:cs typeface="Tahoma"/>
              </a:rPr>
              <a:t>Tuen hakeminen</a:t>
            </a:r>
            <a:br>
              <a:rPr lang="fi-FI" sz="2400" b="1" dirty="0"/>
            </a:br>
            <a:br>
              <a:rPr lang="fi-FI" sz="2400" dirty="0"/>
            </a:br>
            <a:br>
              <a:rPr lang="fi-FI" sz="2400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1FDA68-93A4-9802-30C1-6D4F430945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7D6EE9A-CE3D-4984-E062-5F4B503F64A0}"/>
              </a:ext>
            </a:extLst>
          </p:cNvPr>
          <p:cNvSpPr txBox="1"/>
          <p:nvPr/>
        </p:nvSpPr>
        <p:spPr>
          <a:xfrm>
            <a:off x="2628900" y="1473805"/>
            <a:ext cx="9209662" cy="439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dirty="0"/>
              <a:t>Tutustu tuen ehtoihin Ruokaviraston sivuilta </a:t>
            </a:r>
            <a:r>
              <a:rPr lang="fi-FI" sz="1600" dirty="0">
                <a:hlinkClick r:id="rId2"/>
              </a:rPr>
              <a:t>Yleishyödylliset ympäristö- ja ilmastoinvestoinnit – Ruokavirasto</a:t>
            </a:r>
            <a:r>
              <a:rPr lang="fi-FI" sz="1600" dirty="0"/>
              <a:t> (ruokavirasto.fi)</a:t>
            </a:r>
          </a:p>
          <a:p>
            <a:endParaRPr lang="fi-FI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 Täytä tukihakemus huolellisesti sähköisessä Hyrrä-asiointipalvelussa</a:t>
            </a:r>
          </a:p>
          <a:p>
            <a:endParaRPr lang="fi-FI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 Kuvaa hakemuksen kohdassa </a:t>
            </a:r>
            <a:r>
              <a:rPr lang="fi-FI" sz="1600" b="1" i="1" dirty="0"/>
              <a:t>Julkinen kuvaus  </a:t>
            </a:r>
            <a:r>
              <a:rPr lang="fi-FI" sz="1600" dirty="0"/>
              <a:t>hanketta yleisellä tasolla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i-FI" sz="1550" b="1" i="1" dirty="0"/>
              <a:t>Tästä kohdasta muodostuu Julkinen hankekortti Maaseutu.fi sivuston hankerekisteriin</a:t>
            </a:r>
          </a:p>
          <a:p>
            <a:pPr lvl="1"/>
            <a:endParaRPr lang="fi-FI" sz="1600" b="1" i="1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 Kirjoita hankesuunnitelmaan mitä tuella tavoitellaan –&gt; </a:t>
            </a:r>
            <a:r>
              <a:rPr lang="fi-FI" sz="1600" b="1" dirty="0"/>
              <a:t>tuen vaikuttavuus</a:t>
            </a:r>
          </a:p>
          <a:p>
            <a:endParaRPr lang="fi-FI" sz="16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 Selvitä hankkeen toimien hintataso (pyydä tarjouksia), liitä tarjoukset tai selvitys hintatason selvittämisestä tukihakemuksen liitteisiin</a:t>
            </a:r>
          </a:p>
          <a:p>
            <a:endParaRPr lang="fi-FI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 Huomioi väliaikaisrahoituksen tarve, tuki maksetaan jälkikäteen </a:t>
            </a:r>
          </a:p>
          <a:p>
            <a:endParaRPr lang="fi-FI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fi-FI" sz="1600" dirty="0"/>
              <a:t> Muista hankkeen aikainen tiedotusvelvollisuus</a:t>
            </a:r>
          </a:p>
          <a:p>
            <a:pPr eaLnBrk="1" fontAlgn="auto" hangingPunct="1">
              <a:spcBef>
                <a:spcPts val="1000"/>
              </a:spcBef>
              <a:spcAft>
                <a:spcPts val="0"/>
              </a:spcAft>
              <a:defRPr/>
            </a:pPr>
            <a:r>
              <a:rPr lang="fi-FI" sz="1600" dirty="0">
                <a:hlinkClick r:id="rId3"/>
              </a:rPr>
              <a:t>Maaseuturahoitus - Maaseutu.fi</a:t>
            </a:r>
            <a:r>
              <a:rPr lang="fi-FI" sz="1600" dirty="0"/>
              <a:t> (maaseutu.fi)</a:t>
            </a:r>
            <a:endParaRPr lang="fi-FI" sz="1600" i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495944CA-6683-DE4E-7CC1-97697327A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8" y="2990849"/>
            <a:ext cx="186905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50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FA22DA-E0E7-78FD-ABAA-BBFBAF5AC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370967-EF80-C00C-0480-51FF8C9FF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548730"/>
          </a:xfrm>
        </p:spPr>
        <p:txBody>
          <a:bodyPr/>
          <a:lstStyle/>
          <a:p>
            <a:r>
              <a:rPr lang="fi-FI" sz="2400" b="1" dirty="0"/>
              <a:t>JÄSMY ELY-keskusten yhteystiedot</a:t>
            </a:r>
            <a:br>
              <a:rPr lang="fi-FI" sz="2400" b="1" dirty="0"/>
            </a:b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2251738-E2B3-1979-B4F5-35B784B60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06418BD1-A4E5-50FC-9090-0EB5C61B2A6A}"/>
              </a:ext>
            </a:extLst>
          </p:cNvPr>
          <p:cNvSpPr txBox="1"/>
          <p:nvPr/>
        </p:nvSpPr>
        <p:spPr>
          <a:xfrm>
            <a:off x="755999" y="1424784"/>
            <a:ext cx="101727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i-FI" sz="1400" dirty="0"/>
          </a:p>
          <a:p>
            <a:r>
              <a:rPr lang="fi-FI" sz="1400" b="1" dirty="0"/>
              <a:t>Etelä-Savon ELY-keskus:</a:t>
            </a:r>
          </a:p>
          <a:p>
            <a:r>
              <a:rPr lang="fi-FI" sz="1400" dirty="0"/>
              <a:t>	Kaija Siikavirta, maaseutuasiantuntija, p. 0295 024 087</a:t>
            </a:r>
          </a:p>
          <a:p>
            <a:endParaRPr lang="fi-FI" sz="1400" dirty="0"/>
          </a:p>
          <a:p>
            <a:r>
              <a:rPr lang="fi-FI" sz="1400" b="1" dirty="0"/>
              <a:t>Kaakkois-Suomen ELY-keskus</a:t>
            </a:r>
            <a:r>
              <a:rPr lang="fi-FI" sz="1400" dirty="0"/>
              <a:t>:</a:t>
            </a:r>
          </a:p>
          <a:p>
            <a:r>
              <a:rPr lang="fi-FI" sz="1400" dirty="0"/>
              <a:t>	Leena Hyrylä, asiantuntija, p. 0295 029 047</a:t>
            </a:r>
          </a:p>
          <a:p>
            <a:endParaRPr lang="fi-FI" sz="1400" dirty="0"/>
          </a:p>
          <a:p>
            <a:r>
              <a:rPr lang="fi-FI" sz="1400" b="1" dirty="0"/>
              <a:t>Keski-Suomen ELY-keskus:</a:t>
            </a:r>
          </a:p>
          <a:p>
            <a:r>
              <a:rPr lang="fi-FI" sz="1400" dirty="0"/>
              <a:t>	Leena Koponen, maaseudun kehittämisen asiantuntija, p. 0295 026 043</a:t>
            </a:r>
          </a:p>
          <a:p>
            <a:endParaRPr lang="fi-FI" sz="1400" dirty="0"/>
          </a:p>
          <a:p>
            <a:r>
              <a:rPr lang="fi-FI" sz="1400" b="1" dirty="0"/>
              <a:t>Pohjois-Karjalan ELY-keskus:</a:t>
            </a:r>
          </a:p>
          <a:p>
            <a:r>
              <a:rPr lang="fi-FI" sz="1400" dirty="0"/>
              <a:t>	Mika Honkanen, rahoitusasiantuntija p. 0295 026 102</a:t>
            </a:r>
          </a:p>
          <a:p>
            <a:endParaRPr lang="fi-FI" sz="1400" dirty="0"/>
          </a:p>
          <a:p>
            <a:r>
              <a:rPr lang="fi-FI" sz="1400" b="1" dirty="0"/>
              <a:t>Pohjois-Savon ELY-keskus</a:t>
            </a:r>
            <a:r>
              <a:rPr lang="fi-FI" sz="1400" dirty="0"/>
              <a:t>:  </a:t>
            </a:r>
          </a:p>
          <a:p>
            <a:pPr lvl="1"/>
            <a:r>
              <a:rPr lang="fi-FI" sz="1400" dirty="0"/>
              <a:t>	Jaana Tuhkalainen, johtava rahoitusasiantuntija, puh. 0295 026 697</a:t>
            </a:r>
          </a:p>
          <a:p>
            <a:pPr lvl="1"/>
            <a:endParaRPr lang="fi-FI" sz="1400" dirty="0"/>
          </a:p>
          <a:p>
            <a:pPr lvl="1"/>
            <a:endParaRPr lang="fi-FI" sz="1400" dirty="0"/>
          </a:p>
          <a:p>
            <a:r>
              <a:rPr lang="fi-FI" sz="1400" dirty="0"/>
              <a:t>Sähköpostiosoitteet ovat muotoa: etunimi.sukunimi@ely-keskus.fi</a:t>
            </a:r>
          </a:p>
          <a:p>
            <a:endParaRPr lang="fi-FI" i="1" dirty="0"/>
          </a:p>
        </p:txBody>
      </p:sp>
    </p:spTree>
    <p:extLst>
      <p:ext uri="{BB962C8B-B14F-4D97-AF65-F5344CB8AC3E}">
        <p14:creationId xmlns:p14="http://schemas.microsoft.com/office/powerpoint/2010/main" val="2208906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AF67E-CC30-BB9B-7D11-A07112AF6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CA8034-DD81-1B96-BF4C-90A9EBE2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099600" cy="900000"/>
          </a:xfrm>
        </p:spPr>
        <p:txBody>
          <a:bodyPr anchor="t">
            <a:normAutofit/>
          </a:bodyPr>
          <a:lstStyle/>
          <a:p>
            <a:r>
              <a:rPr lang="fi-FI" sz="1300"/>
              <a:t>Yleishyödylliset ympäristö- ja ilmastoinvestoinnit</a:t>
            </a:r>
            <a:br>
              <a:rPr lang="fi-FI" sz="1300"/>
            </a:br>
            <a:br>
              <a:rPr lang="fi-FI" sz="1300"/>
            </a:br>
            <a:r>
              <a:rPr lang="fi-FI" sz="1300"/>
              <a:t>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6AB338E-3BA8-67DA-A8BA-014A73E74F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1708098"/>
            <a:ext cx="3098000" cy="39592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2800" b="1" dirty="0"/>
              <a:t>KIITOS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  <a:p>
            <a:pPr marL="0" indent="0" algn="ctr">
              <a:buNone/>
            </a:pPr>
            <a:r>
              <a:rPr lang="en-US" sz="1600" dirty="0"/>
              <a:t>Merja Osala</a:t>
            </a:r>
          </a:p>
          <a:p>
            <a:pPr marL="0" indent="0" algn="ctr">
              <a:buNone/>
            </a:pPr>
            <a:r>
              <a:rPr lang="en-US" sz="1600" dirty="0"/>
              <a:t>Puh. 0295 026 666</a:t>
            </a:r>
          </a:p>
          <a:p>
            <a:pPr marL="0" indent="0" algn="ctr">
              <a:buNone/>
            </a:pPr>
            <a:r>
              <a:rPr lang="en-US" sz="1600" dirty="0">
                <a:hlinkClick r:id="rId2"/>
              </a:rPr>
              <a:t>merja.osala@ely-keskus.fi</a:t>
            </a:r>
            <a:endParaRPr lang="en-US" sz="1600" dirty="0"/>
          </a:p>
          <a:p>
            <a:pPr marL="0" indent="0" algn="ctr">
              <a:buNone/>
            </a:pPr>
            <a:r>
              <a:rPr lang="en-US" sz="1600" dirty="0" err="1"/>
              <a:t>Pohjois</a:t>
            </a:r>
            <a:r>
              <a:rPr lang="en-US" sz="1600" dirty="0"/>
              <a:t>-Savon ELY-</a:t>
            </a:r>
            <a:r>
              <a:rPr lang="en-US" sz="1600" dirty="0" err="1"/>
              <a:t>keskus</a:t>
            </a:r>
            <a:endParaRPr lang="en-US" sz="1600" dirty="0"/>
          </a:p>
        </p:txBody>
      </p:sp>
      <p:pic>
        <p:nvPicPr>
          <p:cNvPr id="6" name="Kuva 5" descr="Kuva perinnemaisemasta">
            <a:extLst>
              <a:ext uri="{FF2B5EF4-FFF2-40B4-BE49-F238E27FC236}">
                <a16:creationId xmlns:a16="http://schemas.microsoft.com/office/drawing/2014/main" id="{5B24BE1D-8BD1-1C29-04A3-FE81B9CF3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" contrast="-18000"/>
                    </a14:imgEffect>
                  </a14:imgLayer>
                </a14:imgProps>
              </a:ext>
            </a:extLst>
          </a:blip>
          <a:srcRect t="14595" b="27804"/>
          <a:stretch/>
        </p:blipFill>
        <p:spPr>
          <a:xfrm>
            <a:off x="4428000" y="251998"/>
            <a:ext cx="7512000" cy="576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D490FCB-F283-CC82-FBC4-A3818676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999" y="6338686"/>
            <a:ext cx="1008000" cy="28604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719612-53BE-4F51-B5D1-3290D8DAB2AB}" type="slidenum">
              <a:rPr lang="fi-FI" smtClean="0"/>
              <a:pPr>
                <a:spcAft>
                  <a:spcPts val="600"/>
                </a:spcAft>
              </a:pPr>
              <a:t>13</a:t>
            </a:fld>
            <a:endParaRPr lang="fi-FI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51235BF-5467-44F4-205A-6742DB277118}"/>
              </a:ext>
            </a:extLst>
          </p:cNvPr>
          <p:cNvSpPr txBox="1"/>
          <p:nvPr/>
        </p:nvSpPr>
        <p:spPr>
          <a:xfrm>
            <a:off x="9875520" y="5567680"/>
            <a:ext cx="1982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n-lt"/>
              </a:rPr>
              <a:t>Kuva: Anni Markkanen</a:t>
            </a:r>
          </a:p>
        </p:txBody>
      </p:sp>
    </p:spTree>
    <p:extLst>
      <p:ext uri="{BB962C8B-B14F-4D97-AF65-F5344CB8AC3E}">
        <p14:creationId xmlns:p14="http://schemas.microsoft.com/office/powerpoint/2010/main" val="1703604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D6F7B772-B9A9-F1F8-8B9C-52F150A24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3099600" cy="1820000"/>
          </a:xfrm>
        </p:spPr>
        <p:txBody>
          <a:bodyPr/>
          <a:lstStyle/>
          <a:p>
            <a:r>
              <a:rPr lang="en-US" dirty="0" err="1"/>
              <a:t>Järvi-Suomen</a:t>
            </a:r>
            <a:r>
              <a:rPr lang="en-US" dirty="0"/>
              <a:t> </a:t>
            </a:r>
            <a:r>
              <a:rPr lang="en-US" dirty="0" err="1"/>
              <a:t>maaseudun</a:t>
            </a:r>
            <a:r>
              <a:rPr lang="en-US" dirty="0"/>
              <a:t> </a:t>
            </a:r>
            <a:r>
              <a:rPr lang="en-US" dirty="0" err="1"/>
              <a:t>ympäristö</a:t>
            </a:r>
            <a:r>
              <a:rPr lang="en-US" dirty="0"/>
              <a:t>- ja </a:t>
            </a:r>
            <a:r>
              <a:rPr lang="en-US" dirty="0" err="1"/>
              <a:t>ilmasto-ohjelma</a:t>
            </a:r>
            <a:r>
              <a:rPr lang="en-US" dirty="0"/>
              <a:t> (JÄSMY)</a:t>
            </a:r>
            <a:br>
              <a:rPr lang="en-US" dirty="0"/>
            </a:b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927E589-EC99-3541-D829-DBD594EC9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000" y="2379461"/>
            <a:ext cx="3099600" cy="358359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Muodustuu</a:t>
            </a:r>
            <a:r>
              <a:rPr lang="en-US" dirty="0"/>
              <a:t> </a:t>
            </a:r>
            <a:r>
              <a:rPr lang="en-US" dirty="0" err="1"/>
              <a:t>viiden</a:t>
            </a:r>
            <a:r>
              <a:rPr lang="en-US" dirty="0"/>
              <a:t> (5) </a:t>
            </a:r>
            <a:r>
              <a:rPr lang="en-US" dirty="0" err="1"/>
              <a:t>maakunnan</a:t>
            </a:r>
            <a:r>
              <a:rPr lang="en-US" dirty="0"/>
              <a:t> </a:t>
            </a:r>
            <a:r>
              <a:rPr lang="en-US" dirty="0" err="1"/>
              <a:t>alueelta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Etelä</a:t>
            </a:r>
            <a:r>
              <a:rPr lang="en-US" sz="1800" dirty="0"/>
              <a:t>-Savon 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Kaakkois-Suomen</a:t>
            </a:r>
            <a:r>
              <a:rPr lang="en-US" sz="1800" dirty="0"/>
              <a:t> 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Keski-Suomen</a:t>
            </a:r>
            <a:r>
              <a:rPr lang="en-US" sz="1800" dirty="0"/>
              <a:t> 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Pohjois-Karjalan</a:t>
            </a:r>
            <a:r>
              <a:rPr lang="en-US" sz="1800" dirty="0"/>
              <a:t> 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/>
              <a:t>Pohjois</a:t>
            </a:r>
            <a:r>
              <a:rPr lang="en-US" sz="1800" dirty="0"/>
              <a:t>-Savon ELY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Sisällön paikkamerkki 4" descr="Kuva jossa näkyy JÄSMY-toimenpiteet">
            <a:extLst>
              <a:ext uri="{FF2B5EF4-FFF2-40B4-BE49-F238E27FC236}">
                <a16:creationId xmlns:a16="http://schemas.microsoft.com/office/drawing/2014/main" id="{0B22F773-B7AF-7AE7-0C9E-F488640D3A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/>
        </p:blipFill>
        <p:spPr>
          <a:xfrm>
            <a:off x="4304726" y="262800"/>
            <a:ext cx="7749910" cy="5618685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47B8281-5256-7CE7-D097-E0BA9D058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1999" y="6338686"/>
            <a:ext cx="1008000" cy="28604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9719612-53BE-4F51-B5D1-3290D8DAB2AB}" type="slidenum">
              <a:rPr lang="fi-FI" smtClean="0"/>
              <a:pPr>
                <a:spcAft>
                  <a:spcPts val="600"/>
                </a:spcAft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883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1E5EFF-8A65-3CD3-172D-AA6922620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0C6285-AFA9-9F59-0800-6F9FA6A85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548730"/>
          </a:xfrm>
        </p:spPr>
        <p:txBody>
          <a:bodyPr/>
          <a:lstStyle/>
          <a:p>
            <a:r>
              <a:rPr lang="fi-FI" sz="2400" dirty="0"/>
              <a:t>Yleishyödylliset ympäristö- ja ilmastoinvestoinnit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D2E4FB4-938A-0A51-AB85-8377E050E9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8E57A92-BA91-3ED5-FC4C-2375AEFAEC2D}"/>
              </a:ext>
            </a:extLst>
          </p:cNvPr>
          <p:cNvSpPr txBox="1"/>
          <p:nvPr/>
        </p:nvSpPr>
        <p:spPr>
          <a:xfrm>
            <a:off x="811530" y="1440180"/>
            <a:ext cx="10172700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165B94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Järvi-Suomen maaseudun ympäristö- ja ilmasto-ohjelma (JÄSMY)</a:t>
            </a:r>
          </a:p>
          <a:p>
            <a:endParaRPr kumimoji="0" lang="fi-FI" b="1" i="0" u="none" strike="noStrike" kern="1200" cap="none" spc="0" normalizeH="0" baseline="0" noProof="0" dirty="0">
              <a:ln>
                <a:noFill/>
              </a:ln>
              <a:solidFill>
                <a:srgbClr val="165B94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fi-FI" b="1" i="0" u="none" strike="noStrike" kern="1200" cap="none" spc="0" normalizeH="0" baseline="0" noProof="0" dirty="0">
                <a:ln>
                  <a:noFill/>
                </a:ln>
                <a:solidFill>
                  <a:srgbClr val="165B94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Tavoite: Järvi-Suomen luonnon monimuotoisuus säilyy tai lisääntyy</a:t>
            </a:r>
          </a:p>
          <a:p>
            <a:endParaRPr kumimoji="0" lang="fi-FI" i="0" u="none" strike="noStrike" kern="1200" cap="none" spc="0" normalizeH="0" baseline="0" noProof="0" dirty="0">
              <a:ln>
                <a:noFill/>
              </a:ln>
              <a:solidFill>
                <a:srgbClr val="165B94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kumimoji="0" lang="fi-FI" i="0" u="none" strike="noStrike" kern="1200" cap="none" spc="0" normalizeH="0" baseline="0" noProof="0" dirty="0">
                <a:ln>
                  <a:noFill/>
                </a:ln>
                <a:solidFill>
                  <a:srgbClr val="165B94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Toimenpide 16. Perinneympäristöjen ja kulttuurimaisemien hoitaminen ja ylläpito</a:t>
            </a:r>
            <a:endParaRPr lang="fi-FI" dirty="0"/>
          </a:p>
          <a:p>
            <a:endParaRPr lang="fi-FI" dirty="0"/>
          </a:p>
          <a:p>
            <a:r>
              <a:rPr lang="fi-FI" sz="1600" dirty="0"/>
              <a:t>Perinneympäristöjen ja kulttuurimaisemien hoitaminen ja ylläpito muuan muassa karjan laiduntamista tukemalla</a:t>
            </a:r>
          </a:p>
          <a:p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dirty="0"/>
              <a:t>Järvi-Suomen luonnon monimuotoisuuden säilyttämisen kannalta tärkeää ovat </a:t>
            </a:r>
            <a:r>
              <a:rPr lang="fi-FI" sz="1600" b="1" dirty="0"/>
              <a:t>lajiston köyhtymisen ja luontotyyppien uhanalaistumisen pysähtyminen, monimuotoisen luonnon saavutettavuuden parantuminen sekä monimuotoisuuden lisääntyminen </a:t>
            </a:r>
            <a:r>
              <a:rPr lang="fi-FI" sz="1600" dirty="0"/>
              <a:t>paitsi maaseudulla niin myös asutuskeskuksissa.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sz="1600" b="1" dirty="0"/>
              <a:t>Luonnon monimuotoisuutta tulisi edistää </a:t>
            </a:r>
            <a:r>
              <a:rPr lang="fi-FI" sz="1600" dirty="0"/>
              <a:t>erityisesti laiduntamisen, luonnonmukaisen viljelyn, sekä </a:t>
            </a:r>
            <a:r>
              <a:rPr lang="fi-FI" sz="1600" b="1" dirty="0"/>
              <a:t>maisemanhoidon ja perinnebiotooppien kautta</a:t>
            </a:r>
            <a:r>
              <a:rPr lang="fi-FI" sz="1600" dirty="0"/>
              <a:t>. Lisäksi eliöstön tasapainoisuutta tulee lisätä muun muassa vieraslajien torjunnan ja ekosysteemipalvelujen turvaamisen avulla. </a:t>
            </a:r>
          </a:p>
        </p:txBody>
      </p:sp>
    </p:spTree>
    <p:extLst>
      <p:ext uri="{BB962C8B-B14F-4D97-AF65-F5344CB8AC3E}">
        <p14:creationId xmlns:p14="http://schemas.microsoft.com/office/powerpoint/2010/main" val="316283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CB9531-315F-59BD-8D06-24DD9809A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354A83-768F-FDF9-3B11-5CCD5CDD4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720180"/>
          </a:xfrm>
        </p:spPr>
        <p:txBody>
          <a:bodyPr/>
          <a:lstStyle/>
          <a:p>
            <a:r>
              <a:rPr lang="fi-FI" sz="2400"/>
              <a:t>Yleishyödylliset ympäristö- ja ilmastoinvestoinnit</a:t>
            </a:r>
            <a:br>
              <a:rPr lang="fi-FI" sz="2400"/>
            </a:br>
            <a:r>
              <a:rPr lang="fi-FI" sz="2400"/>
              <a:t>- </a:t>
            </a:r>
            <a:r>
              <a:rPr lang="fi-FI" sz="1800"/>
              <a:t>ELY-kohtaisesti ”korvamerkitty” rahoitus</a:t>
            </a:r>
            <a:br>
              <a:rPr lang="fi-FI"/>
            </a:br>
            <a:r>
              <a:rPr lang="fi-FI"/>
              <a:t> 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B75443D-D016-C5E5-858D-83C44DF283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E1D3130-6417-F3F1-A54B-CE3F325ABC96}"/>
              </a:ext>
            </a:extLst>
          </p:cNvPr>
          <p:cNvSpPr txBox="1"/>
          <p:nvPr/>
        </p:nvSpPr>
        <p:spPr>
          <a:xfrm>
            <a:off x="811529" y="1552147"/>
            <a:ext cx="1097303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1" dirty="0">
                <a:solidFill>
                  <a:srgbClr val="165B94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EU-maaseuturahoitus, CAP-suunnitelman toimenpiteet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Investoinnit ilmastonmuutoksen hillitsemiseen ja siihen sopeutumiseen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 tavoittelevat ilmastoneutraaliutta. Näillä investoinneilla luodaan ja parannetaan maaseudun energia- ja resurssitehokkuutta sekä turvallisuutta. Investoinnit voivat olla uusiutuvia energialähteitä ja niiden käyttöä lisääviä investointeja sekä energiatehokkuutta ja energian säästöä lisääviä investointeja.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Investoinnit luonnonvarojen kestävään hoitoon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 edistävät ja parantavat vesiensuojelun tilannetta. Investoinneilla voi vahvistaa yhteistyötä ja verkostoitumista ja kehittää uusia menetelmiä, työkaluja ja toimintatapoja pienten vesialueiden, rakennettujen vesiensuojelukosteikkojen ja muiden alueiden ja maaperän hoidossa ja kunnostamisessa.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1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Investoinnit luonnon monimuotoisuuden edistämiseksi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fi-FI" b="0" i="0" dirty="0">
                <a:solidFill>
                  <a:srgbClr val="343841"/>
                </a:solidFill>
                <a:effectLst/>
                <a:highlight>
                  <a:srgbClr val="FFFF00"/>
                </a:highlight>
                <a:latin typeface="Roboto" panose="02000000000000000000" pitchFamily="2" charset="0"/>
              </a:rPr>
              <a:t>parantavat maaseudun maisemanhoitoa, kylämaisemien ja luonnon monimuotoisuutta </a:t>
            </a:r>
            <a:r>
              <a:rPr lang="fi-FI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sekä ekosysteemipalveluja. Tuettavat kohteet lisäävät maaseutualueen vetovoimaa ja virkistyskäyttömahdollisuuksia.</a:t>
            </a:r>
          </a:p>
        </p:txBody>
      </p:sp>
    </p:spTree>
    <p:extLst>
      <p:ext uri="{BB962C8B-B14F-4D97-AF65-F5344CB8AC3E}">
        <p14:creationId xmlns:p14="http://schemas.microsoft.com/office/powerpoint/2010/main" val="1011083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428ADC-E3C5-81CD-F75C-1F97B7F3A4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0F4823-320C-1925-BB01-1011FE80D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720180"/>
          </a:xfrm>
        </p:spPr>
        <p:txBody>
          <a:bodyPr/>
          <a:lstStyle/>
          <a:p>
            <a:r>
              <a:rPr lang="fi-FI" sz="2400" dirty="0"/>
              <a:t>Yleishyödylliset ympäristö- ja ilmastoinvestoinnit 1/3</a:t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1800" dirty="0"/>
              <a:t>ELY-kohtaisesti ”korvamerkitty” rahoitus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96F4975-A978-055D-1969-8377CE27C7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5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3256327-A26A-CD98-7AD9-A74964099929}"/>
              </a:ext>
            </a:extLst>
          </p:cNvPr>
          <p:cNvSpPr txBox="1"/>
          <p:nvPr/>
        </p:nvSpPr>
        <p:spPr>
          <a:xfrm>
            <a:off x="811529" y="1552147"/>
            <a:ext cx="8920300" cy="4890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1" dirty="0">
                <a:solidFill>
                  <a:srgbClr val="165B94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EU-maaseuturahoitus, CAP-suunnitelman toimenpiteet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Ylei</a:t>
            </a: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shyödylliset investoinnit ilmaston muutoksen hillitsemiseen ja sopeuttamiseen </a:t>
            </a:r>
            <a:r>
              <a:rPr kumimoji="0" lang="fi-FI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ahoma" panose="020B0604030504040204" pitchFamily="34" charset="0"/>
                <a:cs typeface="Times New Roman" panose="02020603050405020304" pitchFamily="18" charset="0"/>
              </a:rPr>
              <a:t>(toimenpide Hyrrässä INV Yleishyöty 01, alatoimenpide </a:t>
            </a:r>
            <a:r>
              <a:rPr kumimoji="0" lang="fi-FI" sz="11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366302100) </a:t>
            </a:r>
            <a:endParaRPr kumimoji="0" lang="fi-FI" sz="11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Tahoma"/>
              <a:cs typeface="Tahoma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Tavoitteet: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Edistetään kestävää kehitystä ja luonnonvarojen </a:t>
            </a: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(veden, maaperän ja ilman) </a:t>
            </a:r>
            <a:r>
              <a:rPr lang="fi-FI" sz="12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tehokasta hoitoa</a:t>
            </a: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Ilmasto- ja hiilineutraaliuus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Vähentää kasvihuonekaasupäästöjä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Lisätä hiilen sitomista ja kestävä</a:t>
            </a: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n energian käyttöä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Löytää ratkaisuja ravinteiden tehokkaaseen käyttöön ja kierrättämiseen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Löytää ratkaisuja riskien hallintaan sään ääri-ilmiöiden lisääntyessä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Parantaa maaseutualueiden ilmastokestävyyttä ja elinvoimaisuutta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Kehittää maaseudun infrastruktuuria ja yhteisöllisyyttä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</a:t>
            </a:r>
            <a:r>
              <a:rPr kumimoji="0" lang="fi-FI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Tukikelpoiset investoinnit: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Pieninfrastruktuurin luominen ja parantaminen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Energia- ja resurssitehokkuuden parantaminen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Turvallisuuden ja uusiutuvien energialähteiden käytön lisääminen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Innovatiivisten ilmastoratkaisujen edistäminen, kuten yhteisöllinen laitteiden käyttö ja jakamis- sekä kiertotaloutta edistävät hankkeet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FAC58634-B1B8-A942-0648-0E7B3AD9932E}"/>
              </a:ext>
            </a:extLst>
          </p:cNvPr>
          <p:cNvSpPr/>
          <p:nvPr/>
        </p:nvSpPr>
        <p:spPr>
          <a:xfrm>
            <a:off x="9944114" y="801685"/>
            <a:ext cx="1573937" cy="1155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Esimerkki: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Julkisoikeudellisen tahon, kuten kunnan omistaman alueen metsittämistä puistoksi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B3DC0E8E-5B02-B9C5-ED73-9608C4F21F45}"/>
              </a:ext>
            </a:extLst>
          </p:cNvPr>
          <p:cNvSpPr/>
          <p:nvPr/>
        </p:nvSpPr>
        <p:spPr>
          <a:xfrm>
            <a:off x="9944114" y="2237125"/>
            <a:ext cx="1573937" cy="9902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Esimerkki: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Yhteisiin tiloihin aurinkopaneelit, ilmalämpöpumput, maalämpö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518E9AC3-8E67-E254-123F-93F9E4F70DF2}"/>
              </a:ext>
            </a:extLst>
          </p:cNvPr>
          <p:cNvSpPr/>
          <p:nvPr/>
        </p:nvSpPr>
        <p:spPr>
          <a:xfrm>
            <a:off x="9968948" y="3424641"/>
            <a:ext cx="1573937" cy="1155737"/>
          </a:xfrm>
          <a:prstGeom prst="roundRect">
            <a:avLst/>
          </a:prstGeom>
          <a:solidFill>
            <a:srgbClr val="F4DB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TULEVAISUUDEN INNOVATIIVISIA INVESTOINTEJA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- Ei rajata vain olemassa oleviin mahdollisuuksiin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C8776704-0C5A-910F-513C-27A5297EC0D3}"/>
              </a:ext>
            </a:extLst>
          </p:cNvPr>
          <p:cNvSpPr/>
          <p:nvPr/>
        </p:nvSpPr>
        <p:spPr>
          <a:xfrm>
            <a:off x="9968948" y="4777640"/>
            <a:ext cx="1573937" cy="1155737"/>
          </a:xfrm>
          <a:prstGeom prst="roundRect">
            <a:avLst/>
          </a:prstGeom>
          <a:solidFill>
            <a:srgbClr val="F4DB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UUSIN TEKNOLOGIA JA KIERTOTALOUDEN RATKAISUT OTETAAN KÄYTTÖÖN</a:t>
            </a:r>
          </a:p>
        </p:txBody>
      </p:sp>
    </p:spTree>
    <p:extLst>
      <p:ext uri="{BB962C8B-B14F-4D97-AF65-F5344CB8AC3E}">
        <p14:creationId xmlns:p14="http://schemas.microsoft.com/office/powerpoint/2010/main" val="301930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35F540-9DAB-A6D3-4F6E-877F0BDE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C33D6-C058-82EB-0A74-177D1AE9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720180"/>
          </a:xfrm>
        </p:spPr>
        <p:txBody>
          <a:bodyPr/>
          <a:lstStyle/>
          <a:p>
            <a:r>
              <a:rPr lang="fi-FI" sz="2400" dirty="0"/>
              <a:t>Yleishyödylliset ympäristö- ja ilmastoinvestoinnit 2/3</a:t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1800" dirty="0"/>
              <a:t>ELY-kohtaisesti ”korvamerkitty” rahoitus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30E549-4A35-EFA4-FBBA-29F370412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3FC0FFB-C3F6-2DEA-FF22-EC171C8DAB76}"/>
              </a:ext>
            </a:extLst>
          </p:cNvPr>
          <p:cNvSpPr txBox="1"/>
          <p:nvPr/>
        </p:nvSpPr>
        <p:spPr>
          <a:xfrm>
            <a:off x="811528" y="1552147"/>
            <a:ext cx="8873648" cy="510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fi-FI" b="1" dirty="0">
                <a:solidFill>
                  <a:srgbClr val="165B94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EU-maaseuturahoitus, CAP-suunnitelman toimenpiteet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sz="1600" b="1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Yleishyödylliset investoinnit luonnonvarojen kestävään hoitoon </a:t>
            </a:r>
            <a:r>
              <a:rPr lang="fi-FI" sz="1100" b="1" i="1" dirty="0">
                <a:solidFill>
                  <a:srgbClr val="343841"/>
                </a:solidFill>
                <a:latin typeface="Roboto" panose="02000000000000000000" pitchFamily="2" charset="0"/>
              </a:rPr>
              <a:t>(Hyrrässä: toimenpide INV Yleishyöty 02, alatoimenpide 366302200)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100" b="1" dirty="0">
                <a:solidFill>
                  <a:srgbClr val="3438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Toteutetaan ei-tuotannollisia, yleishyödyllisiä investointihankkeita, joilla</a:t>
            </a:r>
          </a:p>
          <a:p>
            <a:pPr marL="685800" marR="0" lvl="1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Edistetään ja parannetaan vesiensuojelun tilannetta, </a:t>
            </a:r>
          </a:p>
          <a:p>
            <a:pPr marL="685800" marR="0" lvl="1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Vahvistetaan vesienhoidon yhteistyötä ja verkostoitumista esim. valuma-alueilla, </a:t>
            </a:r>
          </a:p>
          <a:p>
            <a:pPr marL="685800" marR="0" lvl="1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Kehitetään ja pilotoidaan uusia menetelmiä, työkaluja ja toimintatapoja pienten vesialueiden, rakennettujen vesiensuojelukosteikkojen </a:t>
            </a:r>
            <a:r>
              <a:rPr lang="fi-FI" sz="1200" dirty="0">
                <a:solidFill>
                  <a:srgbClr val="3438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muiden alueiden ja maaperän hoidossa ja kunnostamisessa.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100" b="1" dirty="0">
                <a:solidFill>
                  <a:srgbClr val="3438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Tavoitteet: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Lisätä maaseutualueiden ekologisuutta ja turvallisuutta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Vahvistetaan vesienhoidon yhteistyötä ja verkostoitumista esim. valuma-alueillavesiensuojelua ja vesienhoidon yhteistyötä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Kehittää ja pilotoida uusia menetelmiä pienten vesialueiden ja maaperän hoidossa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Toteutetaan kansallista kiertotalousohjelmaa tukevia, luonnonvarojen hoitoon liittyviä investointeja, jotka edistävät kierrättämistä </a:t>
            </a:r>
            <a:r>
              <a:rPr lang="fi-FI" sz="1200" dirty="0">
                <a:solidFill>
                  <a:srgbClr val="3438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kiertotalouden ekosysteemien syntymistä.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100" b="1" dirty="0">
                <a:solidFill>
                  <a:srgbClr val="34384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Tukikelpoiset investoinnit esim.</a:t>
            </a:r>
          </a:p>
          <a:p>
            <a:pPr marL="685800" marR="0" lvl="1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Luonnonvarojen kestävään hoitoon liittyvien laitteiden yhteiskäyttö</a:t>
            </a:r>
          </a:p>
          <a:p>
            <a:pPr marL="685800" marR="0" lvl="1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Kosteikkojen kunnostus ja ylläpito julkisoikeudellisilla alueilla</a:t>
            </a:r>
          </a:p>
          <a:p>
            <a:pPr marL="685800" marR="0" lvl="1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i-FI" sz="1200" dirty="0">
                <a:solidFill>
                  <a:srgbClr val="000000"/>
                </a:solidFill>
                <a:latin typeface="Tahoma"/>
                <a:ea typeface="Tahoma"/>
                <a:cs typeface="Tahoma"/>
              </a:rPr>
              <a:t>Kierrättämistä tukevat investoinnit kunnissa ja kylissä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3F32F8F-E6AB-F393-70A7-2F32FAB1386F}"/>
              </a:ext>
            </a:extLst>
          </p:cNvPr>
          <p:cNvSpPr/>
          <p:nvPr/>
        </p:nvSpPr>
        <p:spPr>
          <a:xfrm>
            <a:off x="9916565" y="1170438"/>
            <a:ext cx="1549101" cy="1155737"/>
          </a:xfrm>
          <a:prstGeom prst="roundRect">
            <a:avLst/>
          </a:prstGeom>
          <a:solidFill>
            <a:srgbClr val="63BD88"/>
          </a:solidFill>
          <a:ln w="12700" cap="flat" cmpd="sng" algn="ctr">
            <a:solidFill>
              <a:srgbClr val="63BD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Esimerkki: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Yhteisten laitteiden hankinta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958926B4-F90E-AA40-2EEE-54FE93C52409}"/>
              </a:ext>
            </a:extLst>
          </p:cNvPr>
          <p:cNvSpPr/>
          <p:nvPr/>
        </p:nvSpPr>
        <p:spPr>
          <a:xfrm>
            <a:off x="9916565" y="3017495"/>
            <a:ext cx="1549101" cy="1155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Esimerkki: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Kiertotalouden edistäminen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E956A10C-9BDC-EEFB-FF15-945C53926C7E}"/>
              </a:ext>
            </a:extLst>
          </p:cNvPr>
          <p:cNvSpPr/>
          <p:nvPr/>
        </p:nvSpPr>
        <p:spPr>
          <a:xfrm>
            <a:off x="9916564" y="4728988"/>
            <a:ext cx="1549101" cy="1155737"/>
          </a:xfrm>
          <a:prstGeom prst="roundRect">
            <a:avLst/>
          </a:prstGeom>
          <a:solidFill>
            <a:srgbClr val="63BD88"/>
          </a:solidFill>
          <a:ln w="12700" cap="flat" cmpd="sng" algn="ctr">
            <a:solidFill>
              <a:srgbClr val="63BD88">
                <a:shade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Esimerkki: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Kosteikkojen kunnostus ei-tuotannolliseen käyttöön</a:t>
            </a:r>
            <a:endParaRPr kumimoji="0" lang="fi-FI" sz="10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4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D424CE-795C-551B-A700-497A3435F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B62C00-5664-AB04-FEDE-412797D3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720180"/>
          </a:xfrm>
        </p:spPr>
        <p:txBody>
          <a:bodyPr/>
          <a:lstStyle/>
          <a:p>
            <a:r>
              <a:rPr lang="fi-FI" sz="2400" dirty="0"/>
              <a:t>Yleishyödylliset ympäristö- ja ilmastoinvestoinnit 3/3</a:t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1800" dirty="0"/>
              <a:t>ELY-kohtaisesti ”korvamerkitty” rahoitus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E24B570-F49C-D763-B66E-13F89E0F9A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7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D7CB668-5A19-0F80-D8A9-6DA3C9A99397}"/>
              </a:ext>
            </a:extLst>
          </p:cNvPr>
          <p:cNvSpPr txBox="1"/>
          <p:nvPr/>
        </p:nvSpPr>
        <p:spPr>
          <a:xfrm>
            <a:off x="811529" y="1553906"/>
            <a:ext cx="8491091" cy="396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b="1" dirty="0">
                <a:solidFill>
                  <a:srgbClr val="165B94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EU-maaseuturahoitus, CAP-suunnitelman toimenpiteet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i-FI" b="1" dirty="0"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fi-FI" sz="1600" b="1" dirty="0">
                <a:latin typeface="Tahoma"/>
                <a:ea typeface="Tahoma" panose="020B0604030504040204" pitchFamily="34" charset="0"/>
                <a:cs typeface="Tahoma" panose="020B0604030504040204" pitchFamily="34" charset="0"/>
              </a:rPr>
              <a:t>leishyödylliset investoinnit luonnon monimuotoisuuden edistämiseksi </a:t>
            </a:r>
            <a:r>
              <a:rPr lang="fi-FI" sz="1100" b="1" dirty="0">
                <a:latin typeface="Tahoma"/>
                <a:ea typeface="Tahoma"/>
                <a:cs typeface="Tahoma"/>
              </a:rPr>
              <a:t>(</a:t>
            </a:r>
            <a:r>
              <a:rPr lang="fi-FI" sz="11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toimenpide Hyrrässä INV Yleishyöty 03, alatoimenpide </a:t>
            </a:r>
            <a:r>
              <a:rPr lang="fi-FI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366302300</a:t>
            </a:r>
            <a:r>
              <a:rPr lang="fi-FI" sz="11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indent="0">
              <a:lnSpc>
                <a:spcPct val="120000"/>
              </a:lnSpc>
              <a:buNone/>
            </a:pPr>
            <a:endParaRPr lang="fi-FI" sz="1100" b="1" i="1" dirty="0">
              <a:latin typeface="Tahoma"/>
              <a:ea typeface="Tahoma"/>
              <a:cs typeface="Tahom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i-FI" sz="1200" b="1" dirty="0">
                <a:latin typeface="Tahoma"/>
                <a:ea typeface="Tahoma"/>
                <a:cs typeface="Tahoma"/>
              </a:rPr>
              <a:t>Tavoitteet: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b="1" dirty="0">
                <a:latin typeface="Tahoma"/>
                <a:ea typeface="Tahoma"/>
                <a:cs typeface="Tahoma"/>
              </a:rPr>
              <a:t>Toteutetaan investointeja, jotka edistävät luonnon monimuotoisuuden suojelemista ja ekosysteemipalveluja sekä säilyttävät elinympäristöjä ja maisemia.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Suojella luonnon monimuotoisuutta ja ekosysteemipalveluja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Säilyttää ja parantaa elinympäristöjä ja maisemia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Lisätä maaseutualueiden kestävyyttä ja elinvoimaisuutta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Edistää yhteisöllisyyttä ja uusia yhteistyö- sekä liiketoimintamahdollisuuksia</a:t>
            </a:r>
          </a:p>
          <a:p>
            <a:pPr lvl="1">
              <a:lnSpc>
                <a:spcPct val="100000"/>
              </a:lnSpc>
            </a:pPr>
            <a:endParaRPr lang="fi-FI" sz="1200" dirty="0">
              <a:latin typeface="Tahoma"/>
              <a:ea typeface="Tahoma"/>
              <a:cs typeface="Tahoma"/>
            </a:endParaRPr>
          </a:p>
          <a:p>
            <a:pPr>
              <a:lnSpc>
                <a:spcPct val="130000"/>
              </a:lnSpc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 </a:t>
            </a:r>
            <a:r>
              <a:rPr lang="fi-FI" sz="1200" b="1" dirty="0">
                <a:latin typeface="Tahoma"/>
                <a:ea typeface="Tahoma"/>
                <a:cs typeface="Tahoma"/>
              </a:rPr>
              <a:t>Tukikelpoiset investoinnit: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Maisemanhoidon ja luonnon monimuotoisuuden parantaminen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Uusien luonnonhoitotapojen kehittäminen</a:t>
            </a:r>
          </a:p>
          <a:p>
            <a:pPr marL="685800" lvl="1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Ekosysteemipalveluiden ja virkistyskäyttömahdollisuuksien parantaminen</a:t>
            </a:r>
          </a:p>
          <a:p>
            <a:pPr marL="1143000" lvl="2" indent="-228600" eaLnBrk="1" hangingPunct="1">
              <a:lnSpc>
                <a:spcPct val="80000"/>
              </a:lnSpc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fi-FI" sz="1200" dirty="0">
                <a:latin typeface="Tahoma"/>
                <a:ea typeface="Tahoma"/>
                <a:cs typeface="Tahoma"/>
              </a:rPr>
              <a:t>Luonnon tarjoamia palveluita ja tuotteita, jotka ovat tärkeitä ihmisen hyvinvoinnille</a:t>
            </a: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580FC11A-4BB8-A5A1-FB66-447681EB0281}"/>
              </a:ext>
            </a:extLst>
          </p:cNvPr>
          <p:cNvSpPr/>
          <p:nvPr/>
        </p:nvSpPr>
        <p:spPr>
          <a:xfrm>
            <a:off x="10037184" y="639061"/>
            <a:ext cx="1667136" cy="1155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Esimerkki: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Kylämaisemien monimuotoisuuden parantaminen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A79EBEB1-541D-DA22-54CF-87D338F13671}"/>
              </a:ext>
            </a:extLst>
          </p:cNvPr>
          <p:cNvSpPr/>
          <p:nvPr/>
        </p:nvSpPr>
        <p:spPr>
          <a:xfrm>
            <a:off x="10037184" y="2030909"/>
            <a:ext cx="1667136" cy="1155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Esimerkki: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Lintujen, pölyttäjien ja vesieliöstön elinympäristöjen kehittäminen</a:t>
            </a:r>
          </a:p>
        </p:txBody>
      </p:sp>
      <p:sp>
        <p:nvSpPr>
          <p:cNvPr id="7" name="Suorakulmio: Pyöristetyt kulmat 6">
            <a:extLst>
              <a:ext uri="{FF2B5EF4-FFF2-40B4-BE49-F238E27FC236}">
                <a16:creationId xmlns:a16="http://schemas.microsoft.com/office/drawing/2014/main" id="{EB853EFB-0FFD-BAA3-606E-5AD96AC00F34}"/>
              </a:ext>
            </a:extLst>
          </p:cNvPr>
          <p:cNvSpPr/>
          <p:nvPr/>
        </p:nvSpPr>
        <p:spPr>
          <a:xfrm>
            <a:off x="10037184" y="3398552"/>
            <a:ext cx="1667136" cy="115573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b="1" dirty="0">
                <a:solidFill>
                  <a:schemeClr val="tx1"/>
                </a:solidFill>
              </a:rPr>
              <a:t>Esimerkki:</a:t>
            </a:r>
          </a:p>
          <a:p>
            <a:pPr algn="ctr"/>
            <a:r>
              <a:rPr lang="fi-FI" sz="1050" b="1" dirty="0">
                <a:solidFill>
                  <a:schemeClr val="tx1"/>
                </a:solidFill>
              </a:rPr>
              <a:t>Vieraslajien tai –eläinten torjunta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B0B68508-530A-6DB2-F3C7-1886A5FC6445}"/>
              </a:ext>
            </a:extLst>
          </p:cNvPr>
          <p:cNvSpPr/>
          <p:nvPr/>
        </p:nvSpPr>
        <p:spPr>
          <a:xfrm>
            <a:off x="10037184" y="4766195"/>
            <a:ext cx="1667136" cy="1155737"/>
          </a:xfrm>
          <a:prstGeom prst="roundRect">
            <a:avLst/>
          </a:prstGeom>
          <a:solidFill>
            <a:srgbClr val="F4DBA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100" b="1" cap="all" dirty="0">
                <a:solidFill>
                  <a:schemeClr val="tx1"/>
                </a:solidFill>
              </a:rPr>
              <a:t>Ideoita uusista yhteistyö- ja </a:t>
            </a:r>
            <a:r>
              <a:rPr lang="fi-FI" sz="1100" b="1" cap="all" dirty="0" err="1">
                <a:solidFill>
                  <a:schemeClr val="tx1"/>
                </a:solidFill>
              </a:rPr>
              <a:t>liiketoimintamahdollisuuk-sista</a:t>
            </a:r>
            <a:r>
              <a:rPr lang="fi-FI" sz="1100" b="1" cap="all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3840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70636F-61E8-CADA-CB18-201B01D6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70ACED-E49C-EDBE-9D00-243179966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67150" cy="548730"/>
          </a:xfrm>
        </p:spPr>
        <p:txBody>
          <a:bodyPr/>
          <a:lstStyle/>
          <a:p>
            <a:r>
              <a:rPr lang="fi-FI" sz="2400" dirty="0"/>
              <a:t>Yleishyödylliset ympäristö- ja ilmastoinvestoinnit 1/3</a:t>
            </a:r>
            <a:br>
              <a:rPr lang="fi-FI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3A33070-978B-7439-7CCA-65098E84C6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703CA83E-AF5F-99F1-EA7F-C8A8BF7C8254}"/>
              </a:ext>
            </a:extLst>
          </p:cNvPr>
          <p:cNvSpPr txBox="1"/>
          <p:nvPr/>
        </p:nvSpPr>
        <p:spPr>
          <a:xfrm>
            <a:off x="2677885" y="1340809"/>
            <a:ext cx="9262115" cy="5040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Hankkeilla lisätään maaseutualueiden kylien ja kuntien kestävyyttä ja elinvoimaisuutta niin asumisen, harrastamisen kuin yrittämisen toimintaympäristönä. 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Tuettavasta yleishyödyllisestä investoinnista saatava hyöty tulee ohjautua alueen asukkaille ja muille toimijoille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Tukea </a:t>
            </a:r>
            <a:r>
              <a:rPr kumimoji="0" lang="fi-FI" sz="1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ei voida myöntää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yksityiselle henkilölle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yksittäisen yrityksen tai maatilan investointeihin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kuntien tai valtion vastuulla olevien lakisääteisten peruspalvelujen tuottamiseen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Tukea voidaan myöntää investoinnin toteuttamiseksi tarpeellisiin ja kohtuullisiin kustannuksiin, joita voivat olla: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Aineellisia investointeja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: 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rakennuksen hankkiminen, rakennuksen, rakennelman tai rakenteen rakentamista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koneiden, kaluston, ja laitteiden hankkiminen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Viranomaisluvat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Aineettomia investointeja</a:t>
            </a: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: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käytännönläheistä tutkimusta ja kehittämistä</a:t>
            </a:r>
          </a:p>
          <a:p>
            <a:pPr marL="1143000" marR="0" lvl="2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verkkoalustoja tai verkkopohjaisia sovelluksia</a:t>
            </a:r>
          </a:p>
          <a:p>
            <a:pPr marL="228600" marR="0" lvl="0" indent="-2286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 Järvi-Suomen maaseudun ympäristö- ja ilmasto-ohjelma 2020-2027 (JÄSMY)</a:t>
            </a:r>
          </a:p>
          <a:p>
            <a:pPr marL="685800" marR="0" lvl="1" indent="-228600" algn="l" defTabSz="914400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Tahoma"/>
                <a:cs typeface="Tahoma"/>
              </a:rPr>
              <a:t>Kerro hakemuksella (hankesuunnitelmalla) hankkeen liittyminen JÄSMY-ohjelmaan</a:t>
            </a:r>
          </a:p>
          <a:p>
            <a:endParaRPr lang="fi-FI" dirty="0"/>
          </a:p>
          <a:p>
            <a:endParaRPr lang="fi-FI" i="1" dirty="0"/>
          </a:p>
        </p:txBody>
      </p:sp>
      <p:pic>
        <p:nvPicPr>
          <p:cNvPr id="4" name="Picture 13">
            <a:extLst>
              <a:ext uri="{FF2B5EF4-FFF2-40B4-BE49-F238E27FC236}">
                <a16:creationId xmlns:a16="http://schemas.microsoft.com/office/drawing/2014/main" id="{23650CDE-13FD-EC4E-94E2-A6E97B0AB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40" y="3338657"/>
            <a:ext cx="1555840" cy="15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7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5F97A-6468-F99D-B7E2-6CCAF414F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6626D0-B8B9-E10F-5B5D-17A2BD44B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67150" cy="780387"/>
          </a:xfrm>
        </p:spPr>
        <p:txBody>
          <a:bodyPr/>
          <a:lstStyle/>
          <a:p>
            <a:r>
              <a:rPr lang="fi-FI" sz="2400" dirty="0"/>
              <a:t>Yleishyödylliset ympäristö- ja ilmastoinvestoinnit 2/3</a:t>
            </a:r>
            <a:br>
              <a:rPr lang="fi-FI" sz="2400" dirty="0"/>
            </a:br>
            <a:br>
              <a:rPr lang="fi-FI" sz="2400" dirty="0"/>
            </a:br>
            <a:r>
              <a:rPr lang="fi-FI" dirty="0"/>
              <a:t> 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C74E6A7-2292-2185-3A58-2A97D4AD86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19612-53BE-4F51-B5D1-3290D8DAB2AB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7B6F862-EDFE-5455-48EA-A6B02D2E7C18}"/>
              </a:ext>
            </a:extLst>
          </p:cNvPr>
          <p:cNvSpPr txBox="1"/>
          <p:nvPr/>
        </p:nvSpPr>
        <p:spPr>
          <a:xfrm>
            <a:off x="2628901" y="1500386"/>
            <a:ext cx="8858250" cy="5000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b="1" dirty="0"/>
              <a:t>Julkisen tuen määrä enintään 80 % </a:t>
            </a:r>
            <a:r>
              <a:rPr lang="fi-FI" sz="1600" dirty="0"/>
              <a:t>hyväksyttävistä todellisista ja kohtuullisista kustannuksista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Tukea voivat saada yksityis- ja julkisoikeudelliset yhteisöt, esim. oppilaitokset, kyläyhdistykset ja muut yhdistykset (</a:t>
            </a:r>
            <a:r>
              <a:rPr lang="fi-FI" sz="1600" dirty="0" err="1"/>
              <a:t>esim</a:t>
            </a:r>
            <a:r>
              <a:rPr lang="fi-FI" sz="1600" dirty="0"/>
              <a:t> nuorisoseurat), järjestöt, kunnat, osuuskunnat, osakaskunnat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Kun tukea myönnetään julkisoikeudelliselle yhteisölle, muun julkisen rahoituksen osuus julkisesta rahoituksesta on oltava vähintään 30 prosenttia.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u="sng" dirty="0"/>
              <a:t>Yhteisöllisessä hankkeessa </a:t>
            </a:r>
            <a:r>
              <a:rPr lang="fi-FI" sz="1600" dirty="0"/>
              <a:t>yksityisenä rahoituksena voidaan hyväksyä </a:t>
            </a:r>
            <a:r>
              <a:rPr lang="fi-FI" sz="1600" b="1" dirty="0"/>
              <a:t>vastikkeetta hankkeen hyväksi tehtyä työtä, eli talkootyötä.</a:t>
            </a:r>
          </a:p>
          <a:p>
            <a:pPr marL="685800" lvl="1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Henkilötyö 20 € / h</a:t>
            </a:r>
          </a:p>
          <a:p>
            <a:pPr marL="685800" lvl="1" indent="-228600" eaLnBrk="1" fontAlgn="auto" hangingPunct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1600" dirty="0"/>
              <a:t>Henkilötyö (20 €) + talkootyökone (40 €), yhteensä 60 € / h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Hakijalta edellytetään </a:t>
            </a:r>
            <a:r>
              <a:rPr lang="fi-FI" sz="1600" b="1" dirty="0"/>
              <a:t>riittäviä taloudellisia ja toiminnallisia edellytyksiä toteuttaa hanke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Tuki maksetaan jälkikäteen, edellyttää hakijalta väliaikaisrahoitusta.</a:t>
            </a:r>
          </a:p>
          <a:p>
            <a: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sz="1600" dirty="0"/>
              <a:t>Ennakkoa 20 % myönnetystä tuen määrästä, enintään 100 000 €, kerran hankkeen toteuttamiseksi</a:t>
            </a:r>
            <a:endParaRPr lang="fi-FI" i="1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59ACE1E-FF01-553A-A263-FA569081C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88" y="2990849"/>
            <a:ext cx="1869058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904207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Ruokavir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F79283"/>
      </a:accent4>
      <a:accent5>
        <a:srgbClr val="30E0E9"/>
      </a:accent5>
      <a:accent6>
        <a:srgbClr val="E7B65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3BD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Y-Keskus_PPT_EU-Osarahoittama_FIN.potx" id="{6B75AB95-4A83-4BFA-9575-FC73B29AF5E6}" vid="{B44DA7CD-8439-4491-A563-5AEEF0E0A960}"/>
    </a:ext>
  </a:extLst>
</a:theme>
</file>

<file path=ppt/theme/theme2.xml><?xml version="1.0" encoding="utf-8"?>
<a:theme xmlns:a="http://schemas.openxmlformats.org/drawingml/2006/main" name="Sisältökalvot - Ei alareunaa">
  <a:themeElements>
    <a:clrScheme name="Ruokavir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F79283"/>
      </a:accent4>
      <a:accent5>
        <a:srgbClr val="30E0E9"/>
      </a:accent5>
      <a:accent6>
        <a:srgbClr val="E7B65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3BD8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Y-Keskus_PPT_EU-Osarahoittama_FIN.potx" id="{6B75AB95-4A83-4BFA-9575-FC73B29AF5E6}" vid="{7C83B7AF-4F1D-4EBC-9929-606DC302090C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Ruokavirasto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F79283"/>
      </a:accent4>
      <a:accent5>
        <a:srgbClr val="30E0E9"/>
      </a:accent5>
      <a:accent6>
        <a:srgbClr val="E7B65C"/>
      </a:accent6>
      <a:hlink>
        <a:srgbClr val="0563C1"/>
      </a:hlink>
      <a:folHlink>
        <a:srgbClr val="954F72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3BD88"/>
        </a:solidFill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LY-Keskus_PPT_EU-Osarahoittama_FIN.potx" id="{6B75AB95-4A83-4BFA-9575-FC73B29AF5E6}" vid="{58D5962C-3EA1-47ED-A60D-69D9E54EBFF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322506C6943594FBC1033C6E2982444" ma:contentTypeVersion="15" ma:contentTypeDescription="Luo uusi asiakirja." ma:contentTypeScope="" ma:versionID="539e8661c928a72dfc486a2d0d9738fe">
  <xsd:schema xmlns:xsd="http://www.w3.org/2001/XMLSchema" xmlns:xs="http://www.w3.org/2001/XMLSchema" xmlns:p="http://schemas.microsoft.com/office/2006/metadata/properties" xmlns:ns2="8a640c05-48ea-4462-ae88-44cd5fd043dc" xmlns:ns3="ba13e89b-55fb-4abb-b00d-3656e114958a" xmlns:ns4="78bd0cb3-dfb6-4b83-bd9e-71aa44ec62b5" targetNamespace="http://schemas.microsoft.com/office/2006/metadata/properties" ma:root="true" ma:fieldsID="0399802868bdb67f0ad870500b1a0ef6" ns2:_="" ns3:_="" ns4:_="">
    <xsd:import namespace="8a640c05-48ea-4462-ae88-44cd5fd043dc"/>
    <xsd:import namespace="ba13e89b-55fb-4abb-b00d-3656e114958a"/>
    <xsd:import namespace="78bd0cb3-dfb6-4b83-bd9e-71aa44ec62b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640c05-48ea-4462-ae88-44cd5fd043d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3e89b-55fb-4abb-b00d-3656e114958a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bd0cb3-dfb6-4b83-bd9e-71aa44ec6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d2c86073-d20c-4242-97f1-555d656055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bd0cb3-dfb6-4b83-bd9e-71aa44ec62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B326CEF-7772-4A23-975F-714827CBDF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7734E3-D785-4156-B55C-AB2B21A18D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640c05-48ea-4462-ae88-44cd5fd043dc"/>
    <ds:schemaRef ds:uri="ba13e89b-55fb-4abb-b00d-3656e114958a"/>
    <ds:schemaRef ds:uri="78bd0cb3-dfb6-4b83-bd9e-71aa44ec62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92C5B2-0257-4F86-97DA-DF1BB564C5C7}">
  <ds:schemaRefs>
    <ds:schemaRef ds:uri="http://schemas.microsoft.com/office/2006/metadata/properties"/>
    <ds:schemaRef ds:uri="http://schemas.microsoft.com/office/infopath/2007/PartnerControls"/>
    <ds:schemaRef ds:uri="78bd0cb3-dfb6-4b83-bd9e-71aa44ec62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2024_ELY-Keskus_PPT_EU-Osarahoittama_FIN (1)</Template>
  <TotalTime>2590</TotalTime>
  <Words>1284</Words>
  <Application>Microsoft Office PowerPoint</Application>
  <PresentationFormat>Laajakuva</PresentationFormat>
  <Paragraphs>205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13</vt:i4>
      </vt:variant>
    </vt:vector>
  </HeadingPairs>
  <TitlesOfParts>
    <vt:vector size="21" baseType="lpstr">
      <vt:lpstr>Arial</vt:lpstr>
      <vt:lpstr>Calibri</vt:lpstr>
      <vt:lpstr>Roboto</vt:lpstr>
      <vt:lpstr>Tahoma</vt:lpstr>
      <vt:lpstr>Wingdings</vt:lpstr>
      <vt:lpstr>Sisältökalvot</vt:lpstr>
      <vt:lpstr>Sisältökalvot - Ei alareunaa</vt:lpstr>
      <vt:lpstr>Kannet, välikalvot, loppukalvot</vt:lpstr>
      <vt:lpstr> Järvi-Suomen perinnemaisemat</vt:lpstr>
      <vt:lpstr>Järvi-Suomen maaseudun ympäristö- ja ilmasto-ohjelma (JÄSMY) </vt:lpstr>
      <vt:lpstr>Yleishyödylliset ympäristö- ja ilmastoinvestoinnit  </vt:lpstr>
      <vt:lpstr>Yleishyödylliset ympäristö- ja ilmastoinvestoinnit - ELY-kohtaisesti ”korvamerkitty” rahoitus  </vt:lpstr>
      <vt:lpstr>Yleishyödylliset ympäristö- ja ilmastoinvestoinnit 1/3 - ELY-kohtaisesti ”korvamerkitty” rahoitus  </vt:lpstr>
      <vt:lpstr>Yleishyödylliset ympäristö- ja ilmastoinvestoinnit 2/3 - ELY-kohtaisesti ”korvamerkitty” rahoitus  </vt:lpstr>
      <vt:lpstr>Yleishyödylliset ympäristö- ja ilmastoinvestoinnit 3/3 - ELY-kohtaisesti ”korvamerkitty” rahoitus  </vt:lpstr>
      <vt:lpstr>Yleishyödylliset ympäristö- ja ilmastoinvestoinnit 1/3  </vt:lpstr>
      <vt:lpstr>Yleishyödylliset ympäristö- ja ilmastoinvestoinnit 2/3   </vt:lpstr>
      <vt:lpstr>Yleishyödylliset ympäristö- ja ilmastoinvestoinnit 3/3   </vt:lpstr>
      <vt:lpstr>Tuen hakeminen    </vt:lpstr>
      <vt:lpstr>JÄSMY ELY-keskusten yhteystiedot   </vt:lpstr>
      <vt:lpstr>Yleishyödylliset ympäristö- ja ilmastoinvestoinnit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Osala Merja (ELY)</dc:creator>
  <cp:lastModifiedBy>Lassila Kerttu (ELY)</cp:lastModifiedBy>
  <cp:revision>14</cp:revision>
  <dcterms:created xsi:type="dcterms:W3CDTF">2025-04-14T10:08:43Z</dcterms:created>
  <dcterms:modified xsi:type="dcterms:W3CDTF">2025-04-22T10:33:15Z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0x0101003322506C6943594FBC1033C6E2982444</vt:lpwstr>
  </property>
  <property fmtid="{D5CDD505-2E9C-101B-9397-08002B2CF9AE}" pid="3" name="Kohdepaikkakunnat">
    <vt:lpwstr/>
  </property>
  <property fmtid="{D5CDD505-2E9C-101B-9397-08002B2CF9AE}" pid="4" name="ic4bbedd957942e9b7ae9016b7d801af">
    <vt:lpwstr/>
  </property>
  <property fmtid="{D5CDD505-2E9C-101B-9397-08002B2CF9AE}" pid="5" name="h5218b789dcc4879ac7e2471126f729c">
    <vt:lpwstr/>
  </property>
  <property fmtid="{D5CDD505-2E9C-101B-9397-08002B2CF9AE}" pid="6" name="ha41659fa04643d0ac27d4c98155f03c">
    <vt:lpwstr/>
  </property>
  <property fmtid="{D5CDD505-2E9C-101B-9397-08002B2CF9AE}" pid="7" name="MediaServiceImageTags">
    <vt:lpwstr/>
  </property>
  <property fmtid="{D5CDD505-2E9C-101B-9397-08002B2CF9AE}" pid="8" name="TaxCatchAll">
    <vt:lpwstr/>
  </property>
  <property fmtid="{D5CDD505-2E9C-101B-9397-08002B2CF9AE}" pid="9" name="Laatijaorganisaatio">
    <vt:lpwstr/>
  </property>
  <property fmtid="{D5CDD505-2E9C-101B-9397-08002B2CF9AE}" pid="10" name="Sis_x00e4_lt_x00f6_aihe">
    <vt:lpwstr/>
  </property>
  <property fmtid="{D5CDD505-2E9C-101B-9397-08002B2CF9AE}" pid="11" name="Kohdevirastot">
    <vt:lpwstr/>
  </property>
  <property fmtid="{D5CDD505-2E9C-101B-9397-08002B2CF9AE}" pid="12" name="cdf3ae8bf76741b5a3048f7f7f6eee61">
    <vt:lpwstr/>
  </property>
  <property fmtid="{D5CDD505-2E9C-101B-9397-08002B2CF9AE}" pid="13" name="Sisältöaihe">
    <vt:lpwstr/>
  </property>
</Properties>
</file>